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70" r:id="rId7"/>
    <p:sldId id="263" r:id="rId8"/>
    <p:sldId id="264" r:id="rId9"/>
    <p:sldId id="265" r:id="rId10"/>
    <p:sldId id="266" r:id="rId11"/>
    <p:sldId id="267" r:id="rId12"/>
    <p:sldId id="258" r:id="rId13"/>
    <p:sldId id="25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32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59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0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48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5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6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9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4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87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4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7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CB879-2B97-4059-A716-265B907A6452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25603-E5B3-4396-9EB0-114FE295C9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15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564121" TargetMode="External"/><Relationship Id="rId2" Type="http://schemas.openxmlformats.org/officeDocument/2006/relationships/hyperlink" Target="https://urait.ru/bcode/56648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.lanbook.com/book/7843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.lanbook.com/book/162191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znanium.com/catalog/product/35688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rait.ru/bcode/567172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/>
        </p:nvSpPr>
        <p:spPr>
          <a:xfrm>
            <a:off x="233519" y="174096"/>
            <a:ext cx="8424936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Александр Сергеевич Грибоедов: поэт и дипломат</a:t>
            </a:r>
            <a:br>
              <a:rPr lang="ru-RU" b="1" dirty="0" smtClean="0"/>
            </a:br>
            <a:r>
              <a:rPr lang="ru-RU" b="1" dirty="0" smtClean="0"/>
              <a:t>(230 лет со дня рождения)</a:t>
            </a:r>
            <a:endParaRPr lang="ru-RU" b="1" dirty="0"/>
          </a:p>
        </p:txBody>
      </p:sp>
      <p:sp>
        <p:nvSpPr>
          <p:cNvPr id="6" name="Подзаголовок 2"/>
          <p:cNvSpPr>
            <a:spLocks noGrp="1"/>
          </p:cNvSpPr>
          <p:nvPr/>
        </p:nvSpPr>
        <p:spPr>
          <a:xfrm>
            <a:off x="3365866" y="3054416"/>
            <a:ext cx="5544616" cy="2137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smtClean="0">
                <a:solidFill>
                  <a:schemeClr val="tx1"/>
                </a:solidFill>
              </a:rPr>
              <a:t>Чем человек </a:t>
            </a:r>
            <a:r>
              <a:rPr lang="ru-RU" b="1" i="1" dirty="0" err="1" smtClean="0">
                <a:solidFill>
                  <a:schemeClr val="tx1"/>
                </a:solidFill>
              </a:rPr>
              <a:t>просвещеннее</a:t>
            </a:r>
            <a:r>
              <a:rPr lang="ru-RU" b="1" i="1" dirty="0" smtClean="0">
                <a:solidFill>
                  <a:schemeClr val="tx1"/>
                </a:solidFill>
              </a:rPr>
              <a:t>, тем он полезнее своему Отечеству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527" y="2260009"/>
            <a:ext cx="3024336" cy="4423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/>
          <p:nvPr/>
        </p:nvSpPr>
        <p:spPr>
          <a:xfrm>
            <a:off x="3350213" y="6099130"/>
            <a:ext cx="2787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i="1" dirty="0"/>
              <a:t>(</a:t>
            </a:r>
            <a:r>
              <a:rPr lang="ru-RU" sz="3200" b="1" i="1" dirty="0" smtClean="0"/>
              <a:t>1795-1829 гг.)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15729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92696"/>
            <a:ext cx="6840760" cy="30963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Грибоедов, А. С.  О Кавказе и Персии. Путевые заметки, письма / А. С. Грибоедов. — Москва : Издательство </a:t>
            </a:r>
            <a:r>
              <a:rPr lang="ru-RU" sz="1600" b="1" dirty="0" err="1"/>
              <a:t>Юрайт</a:t>
            </a:r>
            <a:r>
              <a:rPr lang="ru-RU" sz="1600" b="1" dirty="0"/>
              <a:t>, 2025. — 138 с. — (Антология мысли). — ISBN 978-5-534-11530-7. — Текст : электронный // Образовательная платформа </a:t>
            </a:r>
            <a:r>
              <a:rPr lang="ru-RU" sz="1600" b="1" dirty="0" err="1"/>
              <a:t>Юрайт</a:t>
            </a:r>
            <a:r>
              <a:rPr lang="ru-RU" sz="1600" b="1" dirty="0"/>
              <a:t> [сайт]. — URL: </a:t>
            </a:r>
            <a:r>
              <a:rPr lang="ru-RU" sz="1600" b="1" dirty="0">
                <a:hlinkClick r:id="rId2"/>
              </a:rPr>
              <a:t>https://</a:t>
            </a:r>
            <a:r>
              <a:rPr lang="ru-RU" sz="1600" b="1" dirty="0" smtClean="0">
                <a:hlinkClick r:id="rId2"/>
              </a:rPr>
              <a:t>urait.ru/bcode/566484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/>
              <a:t>В данной книге читатель ознакомится с корреспонденцией, путевыми записками о Тифлисе, Тегеране, Персии, а также прочтет письма Грибоедова к </a:t>
            </a:r>
            <a:r>
              <a:rPr lang="ru-RU" sz="1600" b="1" dirty="0" err="1"/>
              <a:t>Катенину</a:t>
            </a:r>
            <a:r>
              <a:rPr lang="ru-RU" sz="1600" b="1" dirty="0"/>
              <a:t>, </a:t>
            </a:r>
            <a:r>
              <a:rPr lang="ru-RU" sz="1600" b="1" dirty="0" err="1"/>
              <a:t>Ахвердовой</a:t>
            </a:r>
            <a:r>
              <a:rPr lang="ru-RU" sz="1600" b="1" dirty="0"/>
              <a:t>, Паскевичу и другим, написанные драматургом в период службы. Печатается по изданию 1945 г. Для широкого круга читателей.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933056"/>
            <a:ext cx="6840760" cy="27363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Ходасевич, В. Ф.  От Грибоедова до Анненского. Избранные очерки / В. Ф. Ходасевич. — Москва : Издательство </a:t>
            </a:r>
            <a:r>
              <a:rPr lang="ru-RU" sz="1600" b="1" dirty="0" err="1"/>
              <a:t>Юрайт</a:t>
            </a:r>
            <a:r>
              <a:rPr lang="ru-RU" sz="1600" b="1" dirty="0"/>
              <a:t>, 2025. — 370 с. — (Антология мысли). — ISBN 978-5-534-05708-9. — Текст : электронный // Образовательная платформа </a:t>
            </a:r>
            <a:r>
              <a:rPr lang="ru-RU" sz="1600" b="1" dirty="0" err="1"/>
              <a:t>Юрайт</a:t>
            </a:r>
            <a:r>
              <a:rPr lang="ru-RU" sz="1600" b="1" dirty="0"/>
              <a:t> [сайт]. — URL: </a:t>
            </a:r>
            <a:r>
              <a:rPr lang="ru-RU" sz="1600" b="1" dirty="0">
                <a:hlinkClick r:id="rId3"/>
              </a:rPr>
              <a:t>https://</a:t>
            </a:r>
            <a:r>
              <a:rPr lang="ru-RU" sz="1600" b="1" dirty="0" smtClean="0">
                <a:hlinkClick r:id="rId3"/>
              </a:rPr>
              <a:t>urait.ru/bcode/564121</a:t>
            </a:r>
            <a:r>
              <a:rPr lang="ru-RU" sz="1600" b="1" dirty="0" smtClean="0"/>
              <a:t>.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/>
              <a:t>В издание вошли меткие описания и очерки автора, посвященные выдающимся личностям в истории литературного процесса — Богдановичу, Грибоедову, Тютчеву, Гоголю, Чехову и другим. Также включены размышления и наблюдения поэта о пушкинизме, Московском литературно-художественном кружке и другие.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5" y="512419"/>
            <a:ext cx="2266950" cy="334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05" y="3529558"/>
            <a:ext cx="22669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133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23728" y="4077072"/>
            <a:ext cx="6840760" cy="2376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Розанов, В. В. Трагедия механического творчества &lt;Грибоедов и Гоголь&gt; / В. В. Розанов. — Санкт-Петербург : Лань, 2013. — 1 с. — ISBN 978-5-507-11047-6. — Текст : электронный // Лань : электронно-библиотечная система. — URL: </a:t>
            </a:r>
            <a:r>
              <a:rPr lang="ru-RU" sz="1600" b="1" dirty="0">
                <a:hlinkClick r:id="rId2"/>
              </a:rPr>
              <a:t>https://</a:t>
            </a:r>
            <a:r>
              <a:rPr lang="ru-RU" sz="1600" b="1" dirty="0" smtClean="0">
                <a:hlinkClick r:id="rId2"/>
              </a:rPr>
              <a:t>e.lanbook.com/book/7843</a:t>
            </a:r>
            <a:r>
              <a:rPr lang="ru-RU" sz="1600" b="1" dirty="0" smtClean="0"/>
              <a:t>.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/>
              <a:t>Классическое произведение, относящееся к общественному достоянию. Для широкого круга читателей.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31536" r="53128" b="30190"/>
          <a:stretch/>
        </p:blipFill>
        <p:spPr bwMode="auto">
          <a:xfrm>
            <a:off x="118315" y="3887359"/>
            <a:ext cx="1933405" cy="28540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33242" r="53595" b="28141"/>
          <a:stretch/>
        </p:blipFill>
        <p:spPr bwMode="auto">
          <a:xfrm>
            <a:off x="107504" y="807699"/>
            <a:ext cx="2016224" cy="28663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3728" y="692696"/>
            <a:ext cx="6840760" cy="30963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Руднев, В. Н. Русская литература XIX века. А.С. Грибоедов, А.С. Пушкин, М.Ю. Лермонтов, Н.В. Гоголь : учебное пособие / В. Н. Руднев. — Москва : </a:t>
            </a:r>
            <a:r>
              <a:rPr lang="ru-RU" sz="1600" b="1" dirty="0" err="1"/>
              <a:t>РосНОУ</a:t>
            </a:r>
            <a:r>
              <a:rPr lang="ru-RU" sz="1600" b="1" dirty="0"/>
              <a:t>, 2015. — 176 с. — ISBN 978-5-89789-069-9. — Текст : электронный // Лань : электронно-библиотечная система. — URL: </a:t>
            </a:r>
            <a:r>
              <a:rPr lang="ru-RU" sz="1600" b="1" dirty="0">
                <a:hlinkClick r:id="rId5"/>
              </a:rPr>
              <a:t>https://</a:t>
            </a:r>
            <a:r>
              <a:rPr lang="ru-RU" sz="1600" b="1" dirty="0" smtClean="0">
                <a:hlinkClick r:id="rId5"/>
              </a:rPr>
              <a:t>e.lanbook.com/book/162191</a:t>
            </a:r>
            <a:r>
              <a:rPr lang="ru-RU" sz="1600" b="1" dirty="0" smtClean="0"/>
              <a:t>. 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/>
              <a:t>Курс лекций содержит материалы по русской литературе первой половины XIX века. В нем рассматривается творчество крупнейших писателей этого периода: А.С. Грибоедова, А.С. Пушкина, М.Ю. Лермонтова, Н.В. Гоголя. Предназначен для студентов высших учебных заведений.</a:t>
            </a:r>
          </a:p>
        </p:txBody>
      </p:sp>
      <p:sp>
        <p:nvSpPr>
          <p:cNvPr id="8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460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>
            <a:spLocks noGrp="1"/>
          </p:cNvSpPr>
          <p:nvPr/>
        </p:nvSpPr>
        <p:spPr>
          <a:xfrm>
            <a:off x="149086" y="512676"/>
            <a:ext cx="5616624" cy="5832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Мне не случалось в жизни ни в одном народе видеть человека, который бы так пламенно, так страстно любил свое отечество, как Грибоедов любил Россию. Он в полном значении обожал ее. Каждый благородный подвиг, каждое высокое чувство, каждая мысль в русском приводила его в восторг.</a:t>
            </a:r>
          </a:p>
          <a:p>
            <a:endParaRPr lang="ru-RU" b="1" i="1" dirty="0">
              <a:solidFill>
                <a:schemeClr val="tx1"/>
              </a:solidFill>
            </a:endParaRPr>
          </a:p>
          <a:p>
            <a:pPr algn="r"/>
            <a:r>
              <a:rPr lang="ru-RU" b="1" i="1" dirty="0" smtClean="0">
                <a:solidFill>
                  <a:schemeClr val="tx1"/>
                </a:solidFill>
              </a:rPr>
              <a:t>Писатель, журналист и критик </a:t>
            </a:r>
            <a:r>
              <a:rPr lang="ru-RU" b="1" i="1" dirty="0" err="1" smtClean="0">
                <a:solidFill>
                  <a:schemeClr val="tx1"/>
                </a:solidFill>
              </a:rPr>
              <a:t>Фаддей</a:t>
            </a:r>
            <a:r>
              <a:rPr lang="ru-RU" b="1" i="1" dirty="0" smtClean="0">
                <a:solidFill>
                  <a:schemeClr val="tx1"/>
                </a:solidFill>
              </a:rPr>
              <a:t> </a:t>
            </a:r>
            <a:r>
              <a:rPr lang="ru-RU" b="1" i="1" dirty="0" err="1" smtClean="0">
                <a:solidFill>
                  <a:schemeClr val="tx1"/>
                </a:solidFill>
              </a:rPr>
              <a:t>Булгарин</a:t>
            </a:r>
            <a:r>
              <a:rPr lang="ru-RU" b="1" i="1" dirty="0" smtClean="0">
                <a:solidFill>
                  <a:schemeClr val="tx1"/>
                </a:solidFill>
              </a:rPr>
              <a:t> из воспоминаний об А.С. Грибоедове</a:t>
            </a:r>
            <a:endParaRPr lang="ru-RU" b="1" i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8" r="47574"/>
          <a:stretch/>
        </p:blipFill>
        <p:spPr bwMode="auto">
          <a:xfrm flipH="1">
            <a:off x="5729198" y="728700"/>
            <a:ext cx="3265716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/>
        </p:nvSpPr>
        <p:spPr>
          <a:xfrm>
            <a:off x="3154389" y="2192389"/>
            <a:ext cx="5724128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Судьба – проказница шалунья,</a:t>
            </a:r>
          </a:p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Определила так сама:</a:t>
            </a:r>
          </a:p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Всем глупым счастье от безумья,</a:t>
            </a:r>
          </a:p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Всем умным горе от ума.</a:t>
            </a:r>
          </a:p>
          <a:p>
            <a:pPr algn="r"/>
            <a:endParaRPr lang="ru-RU" sz="2800" b="1" i="1" dirty="0">
              <a:solidFill>
                <a:schemeClr val="tx1"/>
              </a:solidFill>
            </a:endParaRPr>
          </a:p>
          <a:p>
            <a:pPr algn="r"/>
            <a:r>
              <a:rPr lang="ru-RU" sz="2800" b="1" i="1" dirty="0" smtClean="0">
                <a:solidFill>
                  <a:schemeClr val="tx1"/>
                </a:solidFill>
              </a:rPr>
              <a:t>А.С. Грибоедов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22471" r="62165" b="8875"/>
          <a:stretch/>
        </p:blipFill>
        <p:spPr bwMode="auto">
          <a:xfrm>
            <a:off x="265482" y="921195"/>
            <a:ext cx="2960915" cy="501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6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/>
        </p:nvSpPr>
        <p:spPr>
          <a:xfrm>
            <a:off x="827584" y="161206"/>
            <a:ext cx="7772400" cy="675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Краткая биография</a:t>
            </a:r>
            <a:endParaRPr lang="ru-RU" sz="3600" b="1" dirty="0"/>
          </a:p>
        </p:txBody>
      </p:sp>
      <p:sp>
        <p:nvSpPr>
          <p:cNvPr id="12" name="Подзаголовок 2"/>
          <p:cNvSpPr>
            <a:spLocks noGrp="1"/>
          </p:cNvSpPr>
          <p:nvPr/>
        </p:nvSpPr>
        <p:spPr>
          <a:xfrm>
            <a:off x="467544" y="836712"/>
            <a:ext cx="8352928" cy="5760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tx1"/>
                </a:solidFill>
              </a:rPr>
              <a:t>Родился 4 (15) января 1795 года в Москве, в обеспеченной родовитой семье. Получил домашнее образование под руководством ученого-энциклопедиста Ивана </a:t>
            </a:r>
            <a:r>
              <a:rPr lang="ru-RU" sz="1600" b="1" dirty="0" err="1" smtClean="0">
                <a:solidFill>
                  <a:schemeClr val="tx1"/>
                </a:solidFill>
              </a:rPr>
              <a:t>Петрозилиуса</a:t>
            </a:r>
            <a:r>
              <a:rPr lang="ru-RU" sz="1600" b="1" dirty="0" smtClean="0">
                <a:solidFill>
                  <a:schemeClr val="tx1"/>
                </a:solidFill>
              </a:rPr>
              <a:t>. В 1803 году Грибоедова отдали в Московский университетский благородный пансион, а в 1806 году он был зачислен в студенты словесного факультета Московского университета. В 1808 году в возрасте 13 лет получил ученую степень кандидата словесности.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Во время войны 1812 года Грибоедов служил в Московском гусарском полку, после службы вернулся в Петербург. На это время приходятся его первые литературные опыты: комедия «Молодые супруги», очерк «О кавалерийских резервах».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В 1817 году Грибоедов был зачислен на службу в Коллегию иностранных дел, но ненадолго там задержался: он стал секундантом в дуэли своих друзей и чуть было не попал в тюрьму. Его спасла мать, Анастасия Федоровна: она смогла устроить сына секретарем в русское посольство в Персии.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Переехав в Тифлис (ныне — Тбилиси), Грибоедов работает над своим главным произведением — комедией «Горе от ума» (вначале названной «Горе уму»). Работа была завершена в 1824 году в Петербурге.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В 1825 году Грибоедов возвратился на Кавказ, но вскоре был арестован и доставлен в Петербург в связи с восстанием декабристов. Однако причастность Грибоедова к заговору доказать не удалось и он возвратился в Тифлис.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В апреле 1828 года он был назначен послом в Тегеран. По пути туда Грибоедов несколько месяцев пробыл в Грузии и женился на юной 16-летней княжне Нине Чавчавадзе.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11 февраля 1829 года при разгроме русской миссии в Тегеране фанатиками-мусульманами Александр Грибоедов был убит.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836711"/>
            <a:ext cx="684076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Фонвизин, Д.И. Пьесы / Д.И. Фонвизин, А.С. Грибоедов; [сост. М. </a:t>
            </a:r>
            <a:r>
              <a:rPr lang="ru-RU" sz="1600" b="1" dirty="0" err="1" smtClean="0"/>
              <a:t>Чудовой</a:t>
            </a:r>
            <a:r>
              <a:rPr lang="ru-RU" sz="1600" b="1" dirty="0" smtClean="0"/>
              <a:t>]. – М.: Художественная литература, 2001. – 382 с. – (Классики и современники). – ISBN 5-280-03243-3. – Текст (визуальный): непосредственный.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 В издание вошли комедии Д.И. Фонвизина "Бригадир", "Недоросль", сатира "Всеобщая придворная грамматика" и комедия А.С. Грибоедова "Горе от ума". В "Приложении" помещены биографические и критические материалы, освещающие личность и творчество этих великих драматургов.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3938599"/>
            <a:ext cx="684076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Грибоедов, А.С. Избранное: пьесы, стихотворения, проза, письма / А.С. Грибоедов. – М.: Советская Россия, 1978. – 400 с. + примеч. – Текст (визуальный): непосредственный.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В сборник включена знаменитая комедия Грибоедова "Горе от ума", его ранние драматические произведения, лирические стихотворения, эпиграммы, наброски и планы незаконченных произведений.</a:t>
            </a:r>
            <a:endParaRPr lang="ru-RU" sz="1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1826123" cy="28803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5" t="22060" r="25820" b="16253"/>
          <a:stretch/>
        </p:blipFill>
        <p:spPr bwMode="auto">
          <a:xfrm>
            <a:off x="107504" y="3789040"/>
            <a:ext cx="1826123" cy="28914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004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836712"/>
            <a:ext cx="6840760" cy="24482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Грибоедов, А.С. Сочинения в 2 томах. Том 1. Драматические произведения / А.С. Грибоедов. – М.: Правда, 1971. – 383 с. – (Библиотека отечественной классики). – Текст (визуальный): непосредственный.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 В первый том сочинений Александра Сергеевича Грибоедова вошли драматические произведения: "Горе от ума", "Молодые супруги", "Студент", "Притворная неверность" и др. , а также наброски и планы незавершенных произведений: "Юность вечного", "</a:t>
            </a:r>
            <a:r>
              <a:rPr lang="ru-RU" sz="1600" b="1" dirty="0" err="1" smtClean="0"/>
              <a:t>Серчак</a:t>
            </a:r>
            <a:r>
              <a:rPr lang="ru-RU" sz="1600" b="1" dirty="0" smtClean="0"/>
              <a:t> и </a:t>
            </a:r>
            <a:r>
              <a:rPr lang="ru-RU" sz="1600" b="1" dirty="0" err="1" smtClean="0"/>
              <a:t>Итляр</a:t>
            </a:r>
            <a:r>
              <a:rPr lang="ru-RU" sz="1600" b="1" dirty="0" smtClean="0"/>
              <a:t>", "</a:t>
            </a:r>
            <a:r>
              <a:rPr lang="ru-RU" sz="1600" b="1" dirty="0" err="1" smtClean="0"/>
              <a:t>Радамист</a:t>
            </a:r>
            <a:r>
              <a:rPr lang="ru-RU" sz="1600" b="1" dirty="0" smtClean="0"/>
              <a:t> и </a:t>
            </a:r>
            <a:r>
              <a:rPr lang="ru-RU" sz="1600" b="1" dirty="0" err="1" smtClean="0"/>
              <a:t>Зенобия</a:t>
            </a:r>
            <a:r>
              <a:rPr lang="ru-RU" sz="1600" b="1" dirty="0" smtClean="0"/>
              <a:t>", "1812 год", "Грузинская ночь".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047424"/>
            <a:ext cx="6840760" cy="24482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Грибоедов, А.С. Сочинения в 2 томах. Том 2. Стихотворения, статьи и заметки, письма / А.С. Грибоедов. – М.: Правда, 1971. – 366 с. – (Библиотека отечественной классики). – Текст (визуальный): непосредственный.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Во второй том вошли стихотворения разных лет, статьи и заметки, путевые записки и письма Грибоедова.</a:t>
            </a:r>
            <a:endParaRPr lang="ru-RU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95" b="94248" l="12000" r="93111">
                        <a14:foregroundMark x1="14444" y1="8555" x2="16444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5499" r="6317" b="5837"/>
          <a:stretch/>
        </p:blipFill>
        <p:spPr bwMode="auto">
          <a:xfrm>
            <a:off x="124550" y="690938"/>
            <a:ext cx="1858229" cy="295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67" r="90000">
                        <a14:foregroundMark x1="29028" y1="17188" x2="28472" y2="88333"/>
                        <a14:foregroundMark x1="25694" y1="19792" x2="25694" y2="19792"/>
                        <a14:foregroundMark x1="25278" y1="28229" x2="25278" y2="28229"/>
                        <a14:foregroundMark x1="25556" y1="26563" x2="25972" y2="26563"/>
                        <a14:foregroundMark x1="26806" y1="30833" x2="26806" y2="30833"/>
                        <a14:foregroundMark x1="25278" y1="31458" x2="25278" y2="31458"/>
                        <a14:foregroundMark x1="25417" y1="34375" x2="25417" y2="34375"/>
                        <a14:foregroundMark x1="25417" y1="34375" x2="25139" y2="39792"/>
                        <a14:foregroundMark x1="24306" y1="14792" x2="25694" y2="88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13983" r="19683" b="9393"/>
          <a:stretch/>
        </p:blipFill>
        <p:spPr bwMode="auto">
          <a:xfrm>
            <a:off x="124549" y="3717032"/>
            <a:ext cx="1858229" cy="310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70724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19841" y="1063259"/>
            <a:ext cx="6840760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Грибоедов, А.С. Горе от ума: пьесы / А.С. Грибоедов</a:t>
            </a:r>
            <a:r>
              <a:rPr lang="ru-RU" sz="1600" b="1" dirty="0"/>
              <a:t>, </a:t>
            </a:r>
            <a:r>
              <a:rPr lang="ru-RU" sz="1600" b="1" dirty="0" smtClean="0"/>
              <a:t>Н.В. Гоголь, А.Н. Островский. – Л.: Художественная литература, 1976. – 252 с. – Текст (визуальный): непосредственный.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 В книге объединены три произведения русской классической драматургии: "Горе от ума" А.С. Грибоедова, "Ревизор« Н.В. Гоголя, "Гроза" А.Н. Островского. Все эти пьесы входят в школьную программу.</a:t>
            </a:r>
            <a:endParaRPr lang="ru-RU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5" y="785750"/>
            <a:ext cx="1826123" cy="28592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4242" y="4149080"/>
            <a:ext cx="6840760" cy="2304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Крылов, </a:t>
            </a:r>
            <a:r>
              <a:rPr lang="ru-RU" sz="1600" b="1" dirty="0" smtClean="0"/>
              <a:t>И.А. Избранные сочинения: </a:t>
            </a:r>
            <a:r>
              <a:rPr lang="ru-RU" sz="1600" b="1" dirty="0"/>
              <a:t>басни, стихотворения и поэмы / </a:t>
            </a:r>
            <a:r>
              <a:rPr lang="ru-RU" sz="1600" b="1" dirty="0" smtClean="0"/>
              <a:t>И.А. Крылов</a:t>
            </a:r>
            <a:r>
              <a:rPr lang="ru-RU" sz="1600" b="1" dirty="0"/>
              <a:t>, </a:t>
            </a:r>
            <a:r>
              <a:rPr lang="ru-RU" sz="1600" b="1" dirty="0" smtClean="0"/>
              <a:t>А.С. Грибоедов</a:t>
            </a:r>
            <a:r>
              <a:rPr lang="ru-RU" sz="1600" b="1" dirty="0"/>
              <a:t>, </a:t>
            </a:r>
            <a:r>
              <a:rPr lang="ru-RU" sz="1600" b="1" dirty="0" smtClean="0"/>
              <a:t>Н.А. Некрасов</a:t>
            </a:r>
            <a:r>
              <a:rPr lang="ru-RU" sz="1600" b="1" dirty="0"/>
              <a:t>. </a:t>
            </a:r>
            <a:r>
              <a:rPr lang="ru-RU" sz="1600" b="1" dirty="0" smtClean="0"/>
              <a:t>– </a:t>
            </a:r>
            <a:r>
              <a:rPr lang="ru-RU" sz="1600" b="1" dirty="0"/>
              <a:t>М</a:t>
            </a:r>
            <a:r>
              <a:rPr lang="ru-RU" sz="1600" b="1" dirty="0" smtClean="0"/>
              <a:t>.: </a:t>
            </a:r>
            <a:r>
              <a:rPr lang="ru-RU" sz="1600" b="1" dirty="0"/>
              <a:t>Детская литература, 1981. – 719 </a:t>
            </a:r>
            <a:r>
              <a:rPr lang="ru-RU" sz="1600" b="1" dirty="0" smtClean="0"/>
              <a:t>с. – </a:t>
            </a:r>
            <a:r>
              <a:rPr lang="ru-RU" sz="1600" b="1" dirty="0"/>
              <a:t>(Библиотека мировой литературы для детей ; т</a:t>
            </a:r>
            <a:r>
              <a:rPr lang="ru-RU" sz="1600" b="1" dirty="0" smtClean="0"/>
              <a:t>. 5</a:t>
            </a:r>
            <a:r>
              <a:rPr lang="ru-RU" sz="1600" b="1" dirty="0"/>
              <a:t>). </a:t>
            </a:r>
            <a:r>
              <a:rPr lang="ru-RU" sz="1600" b="1" dirty="0" smtClean="0"/>
              <a:t>– Текст </a:t>
            </a:r>
            <a:r>
              <a:rPr lang="ru-RU" sz="1600" b="1" dirty="0"/>
              <a:t>(визуальный</a:t>
            </a:r>
            <a:r>
              <a:rPr lang="ru-RU" sz="1600" b="1" dirty="0" smtClean="0"/>
              <a:t>): </a:t>
            </a:r>
            <a:r>
              <a:rPr lang="ru-RU" sz="1600" b="1" dirty="0"/>
              <a:t>непосредственный. 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/>
              <a:t>В книге представлены избранные произведения трех русских писателей - И.А</a:t>
            </a:r>
            <a:r>
              <a:rPr lang="ru-RU" sz="1600" b="1" dirty="0" smtClean="0"/>
              <a:t>. Крылова</a:t>
            </a:r>
            <a:r>
              <a:rPr lang="ru-RU" sz="1600" b="1" dirty="0"/>
              <a:t>, А.С</a:t>
            </a:r>
            <a:r>
              <a:rPr lang="ru-RU" sz="1600" b="1" dirty="0" smtClean="0"/>
              <a:t>. Грибоедова</a:t>
            </a:r>
            <a:r>
              <a:rPr lang="ru-RU" sz="1600" b="1" dirty="0"/>
              <a:t>, Н.А</a:t>
            </a:r>
            <a:r>
              <a:rPr lang="ru-RU" sz="1600" b="1" dirty="0" smtClean="0"/>
              <a:t>. Некрасова</a:t>
            </a:r>
            <a:r>
              <a:rPr lang="ru-RU" sz="1600" b="1" dirty="0"/>
              <a:t>. Издание предваряют статьи: Л.Д</a:t>
            </a:r>
            <a:r>
              <a:rPr lang="ru-RU" sz="1600" b="1" dirty="0" smtClean="0"/>
              <a:t>. Благого </a:t>
            </a:r>
            <a:r>
              <a:rPr lang="ru-RU" sz="1600" b="1" dirty="0"/>
              <a:t>"Иван Андреевич Крылов", М.П</a:t>
            </a:r>
            <a:r>
              <a:rPr lang="ru-RU" sz="1600" b="1" dirty="0" smtClean="0"/>
              <a:t>. Еремина </a:t>
            </a:r>
            <a:r>
              <a:rPr lang="ru-RU" sz="1600" b="1" dirty="0"/>
              <a:t>"Александр Сергеевич Грибоедов и его комедия", К.И</a:t>
            </a:r>
            <a:r>
              <a:rPr lang="ru-RU" sz="1600" b="1" dirty="0" smtClean="0"/>
              <a:t>. Чуковского </a:t>
            </a:r>
            <a:r>
              <a:rPr lang="ru-RU" sz="1600" b="1" dirty="0"/>
              <a:t>"Н.А</a:t>
            </a:r>
            <a:r>
              <a:rPr lang="ru-RU" sz="1600" b="1" dirty="0" smtClean="0"/>
              <a:t>. Некрасов</a:t>
            </a:r>
            <a:r>
              <a:rPr lang="ru-RU" sz="1600" b="1" dirty="0"/>
              <a:t>".</a:t>
            </a:r>
            <a:endParaRPr lang="ru-RU" sz="1600" b="1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"/>
          <a:stretch/>
        </p:blipFill>
        <p:spPr bwMode="auto">
          <a:xfrm>
            <a:off x="251520" y="3861048"/>
            <a:ext cx="1872208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9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900040"/>
            <a:ext cx="684076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От русского классицизма к реализму </a:t>
            </a:r>
            <a:r>
              <a:rPr lang="ru-RU" sz="1600" b="1" dirty="0" smtClean="0"/>
              <a:t>/ Д.И. Фонвизин</a:t>
            </a:r>
            <a:r>
              <a:rPr lang="ru-RU" sz="1600" b="1" dirty="0"/>
              <a:t>, </a:t>
            </a:r>
            <a:r>
              <a:rPr lang="ru-RU" sz="1600" b="1" dirty="0" smtClean="0"/>
              <a:t>А.С. Грибоедов</a:t>
            </a:r>
            <a:r>
              <a:rPr lang="ru-RU" sz="1600" b="1" dirty="0"/>
              <a:t>, </a:t>
            </a:r>
            <a:r>
              <a:rPr lang="ru-RU" sz="1600" b="1" dirty="0" smtClean="0"/>
              <a:t>Е.П. Ростопчина</a:t>
            </a:r>
            <a:r>
              <a:rPr lang="ru-RU" sz="1600" b="1" dirty="0"/>
              <a:t>; сост</a:t>
            </a:r>
            <a:r>
              <a:rPr lang="ru-RU" sz="1600" b="1" dirty="0" smtClean="0"/>
              <a:t>., вступит. ст. Е. Рогачевской. </a:t>
            </a:r>
            <a:r>
              <a:rPr lang="ru-RU" sz="1600" b="1" dirty="0"/>
              <a:t>– М</a:t>
            </a:r>
            <a:r>
              <a:rPr lang="ru-RU" sz="1600" b="1" dirty="0" smtClean="0"/>
              <a:t>.: </a:t>
            </a:r>
            <a:r>
              <a:rPr lang="ru-RU" sz="1600" b="1" dirty="0"/>
              <a:t>Школьная пресса, 2000. – 544 с</a:t>
            </a:r>
            <a:r>
              <a:rPr lang="ru-RU" sz="1600" b="1" dirty="0" smtClean="0"/>
              <a:t>. – </a:t>
            </a:r>
            <a:r>
              <a:rPr lang="ru-RU" sz="1600" b="1" dirty="0"/>
              <a:t>(</a:t>
            </a:r>
            <a:r>
              <a:rPr lang="ru-RU" sz="1600" b="1" dirty="0" smtClean="0"/>
              <a:t>Круг чтения; </a:t>
            </a:r>
            <a:r>
              <a:rPr lang="ru-RU" sz="1600" b="1" dirty="0"/>
              <a:t>Школьная программа). – ISBN </a:t>
            </a:r>
            <a:r>
              <a:rPr lang="ru-RU" sz="1600" b="1" dirty="0" smtClean="0"/>
              <a:t>5-9219-0022-2. </a:t>
            </a:r>
            <a:r>
              <a:rPr lang="ru-RU" sz="1600" b="1" dirty="0"/>
              <a:t>– Текст (визуальный</a:t>
            </a:r>
            <a:r>
              <a:rPr lang="ru-RU" sz="1600" b="1" dirty="0" smtClean="0"/>
              <a:t>): </a:t>
            </a:r>
            <a:r>
              <a:rPr lang="ru-RU" sz="1600" b="1" dirty="0"/>
              <a:t>непосредственный</a:t>
            </a:r>
            <a:r>
              <a:rPr lang="ru-RU" sz="1600" b="1" dirty="0" smtClean="0"/>
              <a:t>.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dirty="0"/>
              <a:t>В сборник включены </a:t>
            </a:r>
            <a:r>
              <a:rPr lang="ru-RU" sz="1600" b="1" dirty="0" smtClean="0"/>
              <a:t>основные </a:t>
            </a:r>
            <a:r>
              <a:rPr lang="ru-RU" sz="1600" b="1" dirty="0"/>
              <a:t>произведения Д.И</a:t>
            </a:r>
            <a:r>
              <a:rPr lang="ru-RU" sz="1600" b="1" dirty="0" smtClean="0"/>
              <a:t>. Фонвизина и </a:t>
            </a:r>
            <a:r>
              <a:rPr lang="ru-RU" sz="1600" b="1" dirty="0"/>
              <a:t>А.С</a:t>
            </a:r>
            <a:r>
              <a:rPr lang="ru-RU" sz="1600" b="1" dirty="0" smtClean="0"/>
              <a:t>. Грибоедова </a:t>
            </a:r>
            <a:r>
              <a:rPr lang="ru-RU" sz="1600" b="1" dirty="0"/>
              <a:t>"Горе от ума", известная работа М.О</a:t>
            </a:r>
            <a:r>
              <a:rPr lang="ru-RU" sz="1600" b="1" dirty="0" smtClean="0"/>
              <a:t>. Гершензона </a:t>
            </a:r>
            <a:r>
              <a:rPr lang="ru-RU" sz="1600" b="1" dirty="0"/>
              <a:t>"</a:t>
            </a:r>
            <a:r>
              <a:rPr lang="ru-RU" sz="1600" b="1" dirty="0" err="1"/>
              <a:t>Грибоедовская</a:t>
            </a:r>
            <a:r>
              <a:rPr lang="ru-RU" sz="1600" b="1" dirty="0"/>
              <a:t> Москва" и выдержки из мемуаров П.А</a:t>
            </a:r>
            <a:r>
              <a:rPr lang="ru-RU" sz="1600" b="1" dirty="0" smtClean="0"/>
              <a:t>. Вяземского </a:t>
            </a:r>
            <a:r>
              <a:rPr lang="ru-RU" sz="1600" b="1" dirty="0"/>
              <a:t>о Д.И. Фонвизине, а также комедия Е.П</a:t>
            </a:r>
            <a:r>
              <a:rPr lang="ru-RU" sz="1600" b="1" dirty="0" smtClean="0"/>
              <a:t>. Ростопчиной </a:t>
            </a:r>
            <a:r>
              <a:rPr lang="ru-RU" sz="1600" b="1" dirty="0"/>
              <a:t>"Возврат Чацкого в Москву".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005064"/>
            <a:ext cx="684076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Грибоедов, А.С. Горе от ума: комедия в четырех действиях в стихах / А.С. Грибоедов. – М.: Советская Россия, 1989. – Текст (визуальный): непосредственный.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«Горе от ума» – вершина творчества А.С. Грибоедова, с созданием этой комедии Грибоедов вошел в ряд великих русских и мировых драматургов.</a:t>
            </a:r>
            <a:endParaRPr lang="ru-RU" sz="1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28328" r="37040" b="30082"/>
          <a:stretch/>
        </p:blipFill>
        <p:spPr bwMode="auto">
          <a:xfrm>
            <a:off x="300132" y="3861048"/>
            <a:ext cx="1823596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2" y="764704"/>
            <a:ext cx="1823596" cy="2862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1705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836712"/>
            <a:ext cx="6840760" cy="2520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Русская литература: Хрестоматия </a:t>
            </a:r>
            <a:r>
              <a:rPr lang="ru-RU" sz="1600" b="1" dirty="0" smtClean="0"/>
              <a:t>XIX век: </a:t>
            </a:r>
            <a:r>
              <a:rPr lang="ru-RU" sz="1600" b="1" dirty="0"/>
              <a:t>в </a:t>
            </a:r>
            <a:r>
              <a:rPr lang="ru-RU" sz="1600" b="1" dirty="0" smtClean="0"/>
              <a:t>помощь </a:t>
            </a:r>
            <a:r>
              <a:rPr lang="ru-RU" sz="1600" b="1" dirty="0" err="1"/>
              <a:t>учащ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юридич</a:t>
            </a:r>
            <a:r>
              <a:rPr lang="ru-RU" sz="1600" b="1" dirty="0" smtClean="0"/>
              <a:t>. колледжа </a:t>
            </a:r>
            <a:r>
              <a:rPr lang="ru-RU" sz="1600" b="1" dirty="0"/>
              <a:t>и абитуриентам. Том 1 / </a:t>
            </a:r>
            <a:r>
              <a:rPr lang="ru-RU" sz="1600" b="1" dirty="0" smtClean="0"/>
              <a:t>А.С. Грибоедов</a:t>
            </a:r>
            <a:r>
              <a:rPr lang="ru-RU" sz="1600" b="1" dirty="0"/>
              <a:t>, </a:t>
            </a:r>
            <a:r>
              <a:rPr lang="ru-RU" sz="1600" b="1" dirty="0" smtClean="0"/>
              <a:t>И.А. Гончаров, А.С. Пушкин [</a:t>
            </a:r>
            <a:r>
              <a:rPr lang="ru-RU" sz="1600" b="1" dirty="0"/>
              <a:t>и др</a:t>
            </a:r>
            <a:r>
              <a:rPr lang="ru-RU" sz="1600" b="1" dirty="0" smtClean="0"/>
              <a:t>.]; </a:t>
            </a:r>
            <a:r>
              <a:rPr lang="ru-RU" sz="1600" b="1" dirty="0"/>
              <a:t>сост</a:t>
            </a:r>
            <a:r>
              <a:rPr lang="ru-RU" sz="1600" b="1" dirty="0" smtClean="0"/>
              <a:t>. Е.В. Черемисина. </a:t>
            </a:r>
            <a:r>
              <a:rPr lang="ru-RU" sz="1600" b="1" dirty="0"/>
              <a:t>– М</a:t>
            </a:r>
            <a:r>
              <a:rPr lang="ru-RU" sz="1600" b="1" dirty="0" smtClean="0"/>
              <a:t>.: </a:t>
            </a:r>
            <a:r>
              <a:rPr lang="ru-RU" sz="1600" b="1" dirty="0"/>
              <a:t>РПА, 2005. – 657 с. </a:t>
            </a:r>
            <a:r>
              <a:rPr lang="ru-RU" sz="1600" b="1" dirty="0" smtClean="0"/>
              <a:t>– </a:t>
            </a:r>
            <a:r>
              <a:rPr lang="ru-RU" sz="1600" b="1" dirty="0"/>
              <a:t>Текст (визуальный</a:t>
            </a:r>
            <a:r>
              <a:rPr lang="ru-RU" sz="1600" b="1" dirty="0" smtClean="0"/>
              <a:t>): </a:t>
            </a:r>
            <a:r>
              <a:rPr lang="ru-RU" sz="1600" b="1" dirty="0"/>
              <a:t>непосредственный</a:t>
            </a:r>
            <a:r>
              <a:rPr lang="ru-RU" sz="1600" b="1" dirty="0" smtClean="0"/>
              <a:t>.</a:t>
            </a:r>
          </a:p>
          <a:p>
            <a:pPr algn="ctr"/>
            <a:endParaRPr lang="ru-RU" sz="1600" b="1" dirty="0"/>
          </a:p>
          <a:p>
            <a:pPr algn="ctr"/>
            <a:r>
              <a:rPr lang="ru-RU" sz="1600" b="1" dirty="0" smtClean="0"/>
              <a:t>В издание включены полные тексты и отрывки литературных произведений, предусмотренных программой по литературе, рекомендуемой Министерством образования РФ. 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4087191"/>
            <a:ext cx="6840760" cy="25202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Изюмский</a:t>
            </a:r>
            <a:r>
              <a:rPr lang="ru-RU" sz="1600" b="1" dirty="0"/>
              <a:t>, </a:t>
            </a:r>
            <a:r>
              <a:rPr lang="ru-RU" sz="1600" b="1" dirty="0" smtClean="0"/>
              <a:t>Б.В. Спутник </a:t>
            </a:r>
            <a:r>
              <a:rPr lang="ru-RU" sz="1600" b="1" dirty="0"/>
              <a:t>мой </a:t>
            </a:r>
            <a:r>
              <a:rPr lang="ru-RU" sz="1600" b="1" dirty="0" smtClean="0"/>
              <a:t>незримый: </a:t>
            </a:r>
            <a:r>
              <a:rPr lang="ru-RU" sz="1600" b="1" dirty="0"/>
              <a:t>повесть о Нине Грибоедовой </a:t>
            </a:r>
            <a:r>
              <a:rPr lang="ru-RU" sz="1600" b="1"/>
              <a:t>/ </a:t>
            </a:r>
            <a:r>
              <a:rPr lang="ru-RU" sz="1600" b="1" smtClean="0"/>
              <a:t>Б.В</a:t>
            </a:r>
            <a:r>
              <a:rPr lang="ru-RU" sz="1600" b="1" dirty="0" smtClean="0"/>
              <a:t>. </a:t>
            </a:r>
            <a:r>
              <a:rPr lang="ru-RU" sz="1600" b="1" dirty="0" err="1" smtClean="0"/>
              <a:t>Изюмский</a:t>
            </a:r>
            <a:r>
              <a:rPr lang="ru-RU" sz="1600" b="1" dirty="0"/>
              <a:t>. – 2-е изд</a:t>
            </a:r>
            <a:r>
              <a:rPr lang="ru-RU" sz="1600" b="1" dirty="0" smtClean="0"/>
              <a:t>., доп</a:t>
            </a:r>
            <a:r>
              <a:rPr lang="ru-RU" sz="1600" b="1" dirty="0"/>
              <a:t>. – М</a:t>
            </a:r>
            <a:r>
              <a:rPr lang="ru-RU" sz="1600" b="1" dirty="0" smtClean="0"/>
              <a:t>.: </a:t>
            </a:r>
            <a:r>
              <a:rPr lang="ru-RU" sz="1600" b="1" dirty="0"/>
              <a:t>Молодая гвардия, 1981. – 191 с. – (Компас</a:t>
            </a:r>
            <a:r>
              <a:rPr lang="ru-RU" sz="1600" b="1" dirty="0" smtClean="0"/>
              <a:t>). – </a:t>
            </a:r>
            <a:r>
              <a:rPr lang="ru-RU" sz="1600" b="1" dirty="0"/>
              <a:t>Текст (визуальный</a:t>
            </a:r>
            <a:r>
              <a:rPr lang="ru-RU" sz="1600" b="1" dirty="0" smtClean="0"/>
              <a:t>): </a:t>
            </a:r>
            <a:r>
              <a:rPr lang="ru-RU" sz="1600" b="1" dirty="0"/>
              <a:t>непосредственный. </a:t>
            </a:r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/>
              <a:t>Книга воссоздает живой, поэтичный образ Нины Чавчавадзе, верной подруги А.С</a:t>
            </a:r>
            <a:r>
              <a:rPr lang="ru-RU" sz="1600" b="1" dirty="0" smtClean="0"/>
              <a:t>. Грибоедова</a:t>
            </a:r>
            <a:r>
              <a:rPr lang="ru-RU" sz="1600" b="1" dirty="0"/>
              <a:t>. Это полный драматизма рассказ об их недолгом счастье, о большой любви и верности, которые Нина пронесла через всю свою жизнь.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9" t="32516" r="34600" b="28264"/>
          <a:stretch/>
        </p:blipFill>
        <p:spPr bwMode="auto">
          <a:xfrm>
            <a:off x="182959" y="836714"/>
            <a:ext cx="1868761" cy="28803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53293"/>
            <a:ext cx="1872208" cy="2788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0233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37733" y="3967907"/>
            <a:ext cx="684076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Лебедев, </a:t>
            </a:r>
            <a:r>
              <a:rPr lang="ru-RU" sz="1600" b="1" dirty="0" smtClean="0"/>
              <a:t>А.А. </a:t>
            </a:r>
            <a:r>
              <a:rPr lang="ru-RU" sz="1600" b="1" dirty="0"/>
              <a:t>Грибоедов: факты и гипотезы / </a:t>
            </a:r>
            <a:r>
              <a:rPr lang="ru-RU" sz="1600" b="1" dirty="0" smtClean="0"/>
              <a:t>А.А. Лебедев</a:t>
            </a:r>
            <a:r>
              <a:rPr lang="ru-RU" sz="1600" b="1" dirty="0"/>
              <a:t>. – М</a:t>
            </a:r>
            <a:r>
              <a:rPr lang="ru-RU" sz="1600" b="1" dirty="0" smtClean="0"/>
              <a:t>.: </a:t>
            </a:r>
            <a:r>
              <a:rPr lang="ru-RU" sz="1600" b="1" dirty="0"/>
              <a:t>Искусство, 1980. – 303 с. </a:t>
            </a:r>
            <a:r>
              <a:rPr lang="ru-RU" sz="1600" b="1" dirty="0" smtClean="0"/>
              <a:t>– </a:t>
            </a:r>
            <a:r>
              <a:rPr lang="ru-RU" sz="1600" b="1" dirty="0"/>
              <a:t>Текст (визуальный</a:t>
            </a:r>
            <a:r>
              <a:rPr lang="ru-RU" sz="1600" b="1" dirty="0" smtClean="0"/>
              <a:t>): </a:t>
            </a:r>
            <a:r>
              <a:rPr lang="ru-RU" sz="1600" b="1" dirty="0"/>
              <a:t>непосредственный. </a:t>
            </a:r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/>
              <a:t>Настоящая книга </a:t>
            </a:r>
            <a:r>
              <a:rPr lang="ru-RU" sz="1600" b="1" dirty="0" smtClean="0"/>
              <a:t>— это история </a:t>
            </a:r>
            <a:r>
              <a:rPr lang="ru-RU" sz="1600" b="1" dirty="0"/>
              <a:t>критических откликов </a:t>
            </a:r>
            <a:r>
              <a:rPr lang="ru-RU" sz="1600" b="1" dirty="0" smtClean="0"/>
              <a:t>на </a:t>
            </a:r>
            <a:r>
              <a:rPr lang="ru-RU" sz="1600" b="1" dirty="0"/>
              <a:t>бессмертное произведение «Горе от ума», от современников драматурга до критиков наших дней. Книга рассчитана как на специалистов-литературоведов и театроведов, так и на широкий круг читателей, интересующихся вопросами русской литературы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6734"/>
            <a:ext cx="1808745" cy="2954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5"/>
            <a:ext cx="1815681" cy="28803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37733" y="908720"/>
            <a:ext cx="6840760" cy="2592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Тимрот</a:t>
            </a:r>
            <a:r>
              <a:rPr lang="ru-RU" sz="1600" b="1" dirty="0"/>
              <a:t>, </a:t>
            </a:r>
            <a:r>
              <a:rPr lang="ru-RU" sz="1600" b="1" dirty="0" smtClean="0"/>
              <a:t>А.Д. </a:t>
            </a:r>
            <a:r>
              <a:rPr lang="ru-RU" sz="1600" b="1" dirty="0"/>
              <a:t>В мятежные </a:t>
            </a:r>
            <a:r>
              <a:rPr lang="ru-RU" sz="1600" b="1" dirty="0" smtClean="0"/>
              <a:t>годы: </a:t>
            </a:r>
            <a:r>
              <a:rPr lang="ru-RU" sz="1600" b="1" dirty="0"/>
              <a:t>Грибоедов в кругу декабристов / </a:t>
            </a:r>
            <a:r>
              <a:rPr lang="ru-RU" sz="1600" b="1" dirty="0" smtClean="0"/>
              <a:t>А.Д. </a:t>
            </a:r>
            <a:r>
              <a:rPr lang="ru-RU" sz="1600" b="1" dirty="0" err="1" smtClean="0"/>
              <a:t>Тимрот</a:t>
            </a:r>
            <a:r>
              <a:rPr lang="ru-RU" sz="1600" b="1" dirty="0" smtClean="0"/>
              <a:t>. </a:t>
            </a:r>
            <a:r>
              <a:rPr lang="ru-RU" sz="1600" b="1" dirty="0"/>
              <a:t>– М</a:t>
            </a:r>
            <a:r>
              <a:rPr lang="ru-RU" sz="1600" b="1" dirty="0" smtClean="0"/>
              <a:t>.: </a:t>
            </a:r>
            <a:r>
              <a:rPr lang="ru-RU" sz="1600" b="1" dirty="0"/>
              <a:t>Московский рабочий, 1976. – 352 с</a:t>
            </a:r>
            <a:r>
              <a:rPr lang="ru-RU" sz="1600" b="1" dirty="0" smtClean="0"/>
              <a:t>. </a:t>
            </a:r>
            <a:r>
              <a:rPr lang="ru-RU" sz="1600" b="1" dirty="0"/>
              <a:t>– Текст (визуальный</a:t>
            </a:r>
            <a:r>
              <a:rPr lang="ru-RU" sz="1600" b="1" dirty="0" smtClean="0"/>
              <a:t>): </a:t>
            </a:r>
            <a:r>
              <a:rPr lang="ru-RU" sz="1600" b="1" dirty="0"/>
              <a:t>непосредственный</a:t>
            </a:r>
            <a:r>
              <a:rPr lang="ru-RU" sz="1600" b="1" dirty="0" smtClean="0"/>
              <a:t>. </a:t>
            </a:r>
          </a:p>
          <a:p>
            <a:pPr algn="ctr"/>
            <a:r>
              <a:rPr lang="ru-RU" sz="1600" b="1" dirty="0" smtClean="0"/>
              <a:t>  </a:t>
            </a:r>
          </a:p>
          <a:p>
            <a:pPr algn="ctr"/>
            <a:r>
              <a:rPr lang="ru-RU" sz="1600" b="1" dirty="0" smtClean="0"/>
              <a:t> </a:t>
            </a:r>
            <a:r>
              <a:rPr lang="ru-RU" sz="1600" b="1" dirty="0"/>
              <a:t>Книга рассказывает о важном периоде биографии великого русского драматурга и поэта А.С</a:t>
            </a:r>
            <a:r>
              <a:rPr lang="ru-RU" sz="1600" b="1" dirty="0" smtClean="0"/>
              <a:t>. Грибоедова</a:t>
            </a:r>
            <a:r>
              <a:rPr lang="ru-RU" sz="1600" b="1" dirty="0"/>
              <a:t>, связанном с декабристским движением. Уже в годы учения в Московском университете началось его общение с будущими </a:t>
            </a:r>
            <a:r>
              <a:rPr lang="ru-RU" sz="1600" b="1" dirty="0" smtClean="0"/>
              <a:t>декабристами. Комедия-сатира </a:t>
            </a:r>
            <a:r>
              <a:rPr lang="ru-RU" sz="1600" b="1" dirty="0"/>
              <a:t>"Горе от ума</a:t>
            </a:r>
            <a:r>
              <a:rPr lang="ru-RU" sz="1600" b="1" dirty="0" smtClean="0"/>
              <a:t>" </a:t>
            </a:r>
            <a:r>
              <a:rPr lang="ru-RU" sz="1600" b="1" dirty="0"/>
              <a:t>явилась художественным выражением идей этого освободительного движения.</a:t>
            </a:r>
          </a:p>
        </p:txBody>
      </p:sp>
      <p:sp>
        <p:nvSpPr>
          <p:cNvPr id="10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97661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9712" y="854715"/>
            <a:ext cx="6840760" cy="25742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Скабичевский</a:t>
            </a:r>
            <a:r>
              <a:rPr lang="ru-RU" sz="1600" b="1" dirty="0"/>
              <a:t> А. М. А. С. Грибоедов [Электронный ресурс] / А. М. </a:t>
            </a:r>
            <a:r>
              <a:rPr lang="ru-RU" sz="1600" b="1" dirty="0" err="1"/>
              <a:t>Скабичевский</a:t>
            </a:r>
            <a:r>
              <a:rPr lang="ru-RU" sz="1600" b="1" dirty="0"/>
              <a:t>. - Санкт-Петербург : Тип. и </a:t>
            </a:r>
            <a:r>
              <a:rPr lang="ru-RU" sz="1600" b="1" dirty="0" err="1"/>
              <a:t>Хромолит</a:t>
            </a:r>
            <a:r>
              <a:rPr lang="ru-RU" sz="1600" b="1" dirty="0"/>
              <a:t>. П. П. Сойкина, 1893. - 95 с. - Ж. З. Л. - Текст : электронный. - URL: </a:t>
            </a:r>
            <a:r>
              <a:rPr lang="ru-RU" sz="1600" b="1" dirty="0">
                <a:hlinkClick r:id="rId2"/>
              </a:rPr>
              <a:t>https://</a:t>
            </a:r>
            <a:r>
              <a:rPr lang="ru-RU" sz="1600" b="1" dirty="0" smtClean="0">
                <a:hlinkClick r:id="rId2"/>
              </a:rPr>
              <a:t>znanium.com/catalog/product/356884</a:t>
            </a:r>
            <a:r>
              <a:rPr lang="ru-RU" sz="1600" b="1" dirty="0" smtClean="0"/>
              <a:t>.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/>
              <a:t>Оригинальное издание. Редкие</a:t>
            </a:r>
            <a:r>
              <a:rPr lang="ru-RU" sz="1600" b="1" dirty="0"/>
              <a:t>, забытые и малоизвестные книги, изданные с петровских времен до наших дней, вновь доступны в виде </a:t>
            </a:r>
            <a:r>
              <a:rPr lang="ru-RU" sz="1600" b="1" dirty="0" smtClean="0"/>
              <a:t>электронных </a:t>
            </a:r>
            <a:r>
              <a:rPr lang="ru-RU" sz="1600" b="1" dirty="0"/>
              <a:t>книг.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3171" r="4791" b="2787"/>
          <a:stretch/>
        </p:blipFill>
        <p:spPr bwMode="auto">
          <a:xfrm>
            <a:off x="107504" y="692696"/>
            <a:ext cx="1815681" cy="29883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3" y="3538178"/>
            <a:ext cx="2123972" cy="331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79712" y="3645024"/>
            <a:ext cx="6840760" cy="30243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Русские поэты в биографиях и образцах в 2 т. Том 1. От Кантемира до Языкова / А. Д. Кантемир [и др.] ; составитель Н. В. Гербель. — Москва : Издательство </a:t>
            </a:r>
            <a:r>
              <a:rPr lang="ru-RU" sz="1600" b="1" dirty="0" err="1"/>
              <a:t>Юрайт</a:t>
            </a:r>
            <a:r>
              <a:rPr lang="ru-RU" sz="1600" b="1" dirty="0"/>
              <a:t>, 2025. — 768 с. — (Памятники литературы). — ISBN 978-5-534-12908-3. — Текст : электронный // Образовательная платформа </a:t>
            </a:r>
            <a:r>
              <a:rPr lang="ru-RU" sz="1600" b="1" dirty="0" err="1"/>
              <a:t>Юрайт</a:t>
            </a:r>
            <a:r>
              <a:rPr lang="ru-RU" sz="1600" b="1" dirty="0"/>
              <a:t> [сайт]. — URL: </a:t>
            </a:r>
            <a:r>
              <a:rPr lang="ru-RU" sz="1600" b="1" dirty="0">
                <a:hlinkClick r:id="rId5"/>
              </a:rPr>
              <a:t>https://</a:t>
            </a:r>
            <a:r>
              <a:rPr lang="ru-RU" sz="1600" b="1" dirty="0" smtClean="0">
                <a:hlinkClick r:id="rId5"/>
              </a:rPr>
              <a:t>urait.ru/bcode/567172</a:t>
            </a:r>
            <a:r>
              <a:rPr lang="ru-RU" sz="1600" b="1" dirty="0" smtClean="0"/>
              <a:t>. 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/>
              <a:t>Хрестоматия включает биографии и произведения отечественных поэтов от Кантемира и Хераскова до </a:t>
            </a:r>
            <a:r>
              <a:rPr lang="ru-RU" sz="1600" b="1" dirty="0" err="1"/>
              <a:t>Апухтина</a:t>
            </a:r>
            <a:r>
              <a:rPr lang="ru-RU" sz="1600" b="1" dirty="0"/>
              <a:t> и Буренина. Печатается по изданию 1873 года в современной орфографии. Для широкого круга читателей.</a:t>
            </a:r>
            <a:endParaRPr lang="ru-RU" sz="1600" b="1" dirty="0" smtClean="0"/>
          </a:p>
        </p:txBody>
      </p:sp>
      <p:sp>
        <p:nvSpPr>
          <p:cNvPr id="10" name="Заголовок 1"/>
          <p:cNvSpPr>
            <a:spLocks noGrp="1"/>
          </p:cNvSpPr>
          <p:nvPr/>
        </p:nvSpPr>
        <p:spPr>
          <a:xfrm>
            <a:off x="467544" y="44624"/>
            <a:ext cx="82089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Книги, доступные читателям РГУ </a:t>
            </a:r>
            <a:r>
              <a:rPr lang="ru-RU" sz="3600" b="1" dirty="0" err="1" smtClean="0"/>
              <a:t>СоцТех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9012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1977</Words>
  <Application>Microsoft Office PowerPoint</Application>
  <PresentationFormat>Экран (4:3)</PresentationFormat>
  <Paragraphs>83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Гончарук Татьяна Валерьевна</dc:creator>
  <cp:lastModifiedBy>Ахтырская Валентина Александровна</cp:lastModifiedBy>
  <cp:revision>50</cp:revision>
  <dcterms:created xsi:type="dcterms:W3CDTF">2025-01-29T11:27:17Z</dcterms:created>
  <dcterms:modified xsi:type="dcterms:W3CDTF">2025-02-03T14:35:17Z</dcterms:modified>
</cp:coreProperties>
</file>