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77" r:id="rId4"/>
    <p:sldId id="278" r:id="rId5"/>
    <p:sldId id="279" r:id="rId6"/>
    <p:sldId id="260" r:id="rId7"/>
    <p:sldId id="261" r:id="rId8"/>
    <p:sldId id="262" r:id="rId9"/>
    <p:sldId id="270" r:id="rId10"/>
    <p:sldId id="263" r:id="rId11"/>
    <p:sldId id="264" r:id="rId12"/>
    <p:sldId id="272" r:id="rId13"/>
    <p:sldId id="273" r:id="rId14"/>
    <p:sldId id="274" r:id="rId15"/>
    <p:sldId id="276" r:id="rId16"/>
    <p:sldId id="275" r:id="rId17"/>
    <p:sldId id="280" r:id="rId18"/>
    <p:sldId id="265" r:id="rId19"/>
    <p:sldId id="266" r:id="rId20"/>
    <p:sldId id="271" r:id="rId21"/>
    <p:sldId id="259" r:id="rId22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4660"/>
  </p:normalViewPr>
  <p:slideViewPr>
    <p:cSldViewPr>
      <p:cViewPr>
        <p:scale>
          <a:sx n="80" d="100"/>
          <a:sy n="80" d="100"/>
        </p:scale>
        <p:origin x="-2502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tags" Target="tags/tag1.xml" /><Relationship Id="rId24" Type="http://schemas.openxmlformats.org/officeDocument/2006/relationships/presProps" Target="presProps.xml" /><Relationship Id="rId25" Type="http://schemas.openxmlformats.org/officeDocument/2006/relationships/viewProps" Target="viewProps.xml" /><Relationship Id="rId26" Type="http://schemas.openxmlformats.org/officeDocument/2006/relationships/theme" Target="theme/theme1.xml" /><Relationship Id="rId27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20C8C-848A-420C-A2BE-367A0647768A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CBF47-CDD5-4469-8ED4-AE641ECB0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6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CBF47-CDD5-4469-8ED4-AE641ECB0ED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94684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B879-2B97-4059-A716-265B907A6452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5603-E5B3-4396-9EB0-114FE295C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590858"/>
      </p:ext>
    </p:extLst>
  </p:cSld>
  <p:clrMapOvr>
    <a:masterClrMapping/>
  </p:clrMapOvr>
  <p:transition spd="slow">
    <p:pull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CB879-2B97-4059-A716-265B907A6452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25603-E5B3-4396-9EB0-114FE295C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91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pull/>
  </p:transition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jpeg" /><Relationship Id="rId3" Type="http://schemas.openxmlformats.org/officeDocument/2006/relationships/image" Target="../media/image25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urait.ru/bcode/567237" TargetMode="External" /><Relationship Id="rId3" Type="http://schemas.openxmlformats.org/officeDocument/2006/relationships/hyperlink" Target="https://e.lanbook.com/book/99686" TargetMode="External" /><Relationship Id="rId4" Type="http://schemas.openxmlformats.org/officeDocument/2006/relationships/image" Target="../media/image32.png" /><Relationship Id="rId5" Type="http://schemas.openxmlformats.org/officeDocument/2006/relationships/image" Target="../media/image33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e.lanbook.com/book/331766" TargetMode="External" /><Relationship Id="rId3" Type="http://schemas.openxmlformats.org/officeDocument/2006/relationships/image" Target="../media/image34.jpeg" /><Relationship Id="rId4" Type="http://schemas.openxmlformats.org/officeDocument/2006/relationships/hyperlink" Target="https://e.lanbook.com/book/438668" TargetMode="External" /><Relationship Id="rId5" Type="http://schemas.openxmlformats.org/officeDocument/2006/relationships/image" Target="../media/image35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Relationship Id="rId6" Type="http://schemas.openxmlformats.org/officeDocument/2006/relationships/image" Target="../media/image7.jpeg" /><Relationship Id="rId7" Type="http://schemas.openxmlformats.org/officeDocument/2006/relationships/image" Target="../media/image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Заголовок 1"/>
          <p:cNvSpPr>
            <a:spLocks noGrp="1"/>
          </p:cNvSpPr>
          <p:nvPr/>
        </p:nvSpPr>
        <p:spPr>
          <a:xfrm>
            <a:off x="233519" y="174096"/>
            <a:ext cx="8424936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>
                <a:latin typeface="+mn-lt"/>
                <a:cs typeface="Andalus" pitchFamily="18" charset="-78"/>
              </a:rPr>
              <a:t>Певец страны березового </a:t>
            </a:r>
            <a:r>
              <a:rPr lang="ru-RU" b="1" smtClean="0">
                <a:latin typeface="+mn-lt"/>
                <a:cs typeface="Andalus" pitchFamily="18" charset="-78"/>
              </a:rPr>
              <a:t>ситца </a:t>
            </a:r>
          </a:p>
          <a:p>
            <a:r>
              <a:rPr lang="ru-RU" b="1" smtClean="0">
                <a:latin typeface="+mn-lt"/>
                <a:cs typeface="Andalus" pitchFamily="18" charset="-78"/>
              </a:rPr>
              <a:t>(130 </a:t>
            </a:r>
            <a:r>
              <a:rPr lang="ru-RU" b="1">
                <a:latin typeface="+mn-lt"/>
                <a:cs typeface="Andalus" pitchFamily="18" charset="-78"/>
              </a:rPr>
              <a:t>лет со дня рождения </a:t>
            </a:r>
            <a:endParaRPr lang="ru-RU" b="1" smtClean="0">
              <a:latin typeface="+mn-lt"/>
              <a:cs typeface="Andalus" pitchFamily="18" charset="-78"/>
            </a:endParaRPr>
          </a:p>
          <a:p>
            <a:r>
              <a:rPr lang="ru-RU" b="1" smtClean="0">
                <a:latin typeface="+mn-lt"/>
                <a:cs typeface="Andalus" pitchFamily="18" charset="-78"/>
              </a:rPr>
              <a:t>Сергея </a:t>
            </a:r>
            <a:r>
              <a:rPr lang="ru-RU" b="1">
                <a:latin typeface="+mn-lt"/>
                <a:cs typeface="Andalus" pitchFamily="18" charset="-78"/>
              </a:rPr>
              <a:t>Александровича </a:t>
            </a:r>
            <a:r>
              <a:rPr lang="ru-RU" b="1" smtClean="0">
                <a:latin typeface="+mn-lt"/>
                <a:cs typeface="Andalus" pitchFamily="18" charset="-78"/>
              </a:rPr>
              <a:t>Есенина)</a:t>
            </a:r>
            <a:endParaRPr lang="ru-RU" b="1">
              <a:latin typeface="+mn-lt"/>
              <a:cs typeface="Andalus" pitchFamily="18" charset="-78"/>
            </a:endParaRPr>
          </a:p>
        </p:txBody>
      </p:sp>
      <p:sp>
        <p:nvSpPr>
          <p:cNvPr id="6" name="Подзаголовок 2"/>
          <p:cNvSpPr>
            <a:spLocks noGrp="1"/>
          </p:cNvSpPr>
          <p:nvPr/>
        </p:nvSpPr>
        <p:spPr>
          <a:xfrm>
            <a:off x="3419872" y="3054416"/>
            <a:ext cx="5490610" cy="2137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i="1" smtClean="0">
                <a:solidFill>
                  <a:schemeClr val="tx1"/>
                </a:solidFill>
                <a:cs typeface="Angsana New" pitchFamily="18" charset="-34"/>
              </a:rPr>
              <a:t>Если крикнет рать святая: «Кинь ты Русь, живи в раю!»</a:t>
            </a:r>
            <a:r>
              <a:rPr lang="ru-RU" b="1" i="1">
                <a:solidFill>
                  <a:schemeClr val="tx1"/>
                </a:solidFill>
                <a:cs typeface="Angsana New" pitchFamily="18" charset="-34"/>
              </a:rPr>
              <a:t> </a:t>
            </a:r>
            <a:r>
              <a:rPr lang="ru-RU" b="1" i="1" smtClean="0">
                <a:solidFill>
                  <a:schemeClr val="tx1"/>
                </a:solidFill>
                <a:cs typeface="Angsana New" pitchFamily="18" charset="-34"/>
              </a:rPr>
              <a:t>Я скажу: «Не надо рая, Дайте Родину мою.»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3512231" y="5949280"/>
            <a:ext cx="2787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i="1"/>
              <a:t>(</a:t>
            </a:r>
            <a:r>
              <a:rPr lang="ru-RU" sz="3200" b="1" i="1" smtClean="0"/>
              <a:t>1895-1925 гг.)</a:t>
            </a:r>
            <a:endParaRPr lang="ru-RU" sz="3200" b="1" i="1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18" y="2492896"/>
            <a:ext cx="3386701" cy="4154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935639"/>
      </p:ext>
    </p:extLst>
  </p:cSld>
  <p:clrMapOvr>
    <a:masterClrMapping/>
  </p:clrMapOvr>
  <p:transition spd="slow">
    <p:pull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2137733" y="3967907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Есенин, </a:t>
            </a:r>
            <a:r>
              <a:rPr lang="ru-RU" sz="1600" b="1" smtClean="0"/>
              <a:t>С.А. Анна Снегина: </a:t>
            </a:r>
            <a:r>
              <a:rPr lang="ru-RU" sz="1600" b="1"/>
              <a:t>поэма / </a:t>
            </a:r>
            <a:r>
              <a:rPr lang="ru-RU" sz="1600" b="1" smtClean="0"/>
              <a:t>С.А. Есенин. </a:t>
            </a:r>
            <a:r>
              <a:rPr lang="ru-RU" sz="1600" b="1"/>
              <a:t>– М</a:t>
            </a:r>
            <a:r>
              <a:rPr lang="ru-RU" sz="1600" b="1" smtClean="0"/>
              <a:t>.: </a:t>
            </a:r>
            <a:r>
              <a:rPr lang="ru-RU" sz="1600" b="1"/>
              <a:t>Детская </a:t>
            </a:r>
            <a:r>
              <a:rPr lang="ru-RU" sz="1600" b="1" smtClean="0"/>
              <a:t>литература, </a:t>
            </a:r>
            <a:r>
              <a:rPr lang="ru-RU" sz="1600" b="1"/>
              <a:t>1981. – 47 с</a:t>
            </a:r>
            <a:r>
              <a:rPr lang="ru-RU" sz="1600" b="1" smtClean="0"/>
              <a:t>. </a:t>
            </a:r>
            <a:r>
              <a:rPr lang="ru-RU" sz="1600" b="1"/>
              <a:t>– 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</a:t>
            </a:r>
            <a:endParaRPr lang="ru-RU" sz="1600" b="1" smtClean="0"/>
          </a:p>
          <a:p>
            <a:pPr algn="ctr"/>
            <a:endParaRPr lang="ru-RU" sz="1600" b="1" smtClean="0"/>
          </a:p>
          <a:p>
            <a:pPr algn="ctr"/>
            <a:r>
              <a:rPr lang="ru-RU" sz="1600" b="1"/>
              <a:t>Поэма. Предисловие Ю. Прокушева. Художник Б. Дехтерев. Полностраничные цветные иллюстрации.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37733" y="908720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Есенин, </a:t>
            </a:r>
            <a:r>
              <a:rPr lang="ru-RU" sz="1600" b="1" smtClean="0"/>
              <a:t>С.А. Стихотворения </a:t>
            </a:r>
            <a:r>
              <a:rPr lang="ru-RU" sz="1600" b="1"/>
              <a:t>и </a:t>
            </a:r>
            <a:r>
              <a:rPr lang="ru-RU" sz="1600" b="1" smtClean="0"/>
              <a:t>поэмы. </a:t>
            </a:r>
            <a:r>
              <a:rPr lang="ru-RU" sz="1600" b="1"/>
              <a:t>– Л</a:t>
            </a:r>
            <a:r>
              <a:rPr lang="ru-RU" sz="1600" b="1" smtClean="0"/>
              <a:t>.: </a:t>
            </a:r>
            <a:r>
              <a:rPr lang="ru-RU" sz="1600" b="1"/>
              <a:t>Советский писатель, 1990. – 463 с. </a:t>
            </a:r>
            <a:r>
              <a:rPr lang="ru-RU" sz="1600" b="1" smtClean="0"/>
              <a:t>– </a:t>
            </a:r>
            <a:r>
              <a:rPr lang="ru-RU" sz="1600" b="1"/>
              <a:t>(Библиотека </a:t>
            </a:r>
            <a:r>
              <a:rPr lang="ru-RU" sz="1600" b="1" smtClean="0"/>
              <a:t>поэта; </a:t>
            </a:r>
            <a:r>
              <a:rPr lang="ru-RU" sz="1600" b="1"/>
              <a:t>Малая серия ). </a:t>
            </a:r>
            <a:r>
              <a:rPr lang="ru-RU" sz="1600" b="1" smtClean="0"/>
              <a:t>– </a:t>
            </a:r>
            <a:r>
              <a:rPr lang="ru-RU" sz="1600" b="1"/>
              <a:t>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</a:t>
            </a:r>
            <a:endParaRPr lang="ru-RU" sz="1600" b="1" smtClean="0"/>
          </a:p>
          <a:p>
            <a:pPr algn="ctr"/>
            <a:r>
              <a:rPr lang="ru-RU" sz="1600" b="1" smtClean="0"/>
              <a:t>  </a:t>
            </a:r>
          </a:p>
          <a:p>
            <a:pPr algn="ctr"/>
            <a:r>
              <a:rPr lang="ru-RU" sz="1600" b="1" smtClean="0"/>
              <a:t>Настоящее издание – сборник избранной лирики и поэм С.А. Есенина. Материал в обоих разделах – «Стихотворения», «Поэмы» – расположен в хронологической последовательности, с сохранением структуры цикла «Персидские мотивы».</a:t>
            </a:r>
            <a:endParaRPr lang="ru-RU" sz="1600" b="1"/>
          </a:p>
        </p:txBody>
      </p:sp>
      <p:sp>
        <p:nvSpPr>
          <p:cNvPr id="10" name="Заголовок 1"/>
          <p:cNvSpPr>
            <a:spLocks noGrp="1"/>
          </p:cNvSpPr>
          <p:nvPr/>
        </p:nvSpPr>
        <p:spPr>
          <a:xfrm>
            <a:off x="467544" y="44624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Книги, доступные читателям РГУ СоцТех</a:t>
            </a:r>
            <a:endParaRPr lang="ru-RU" sz="3600" b="1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" t="3425" r="4710" b="3613"/>
          <a:stretch>
            <a:fillRect/>
          </a:stretch>
        </p:blipFill>
        <p:spPr bwMode="auto">
          <a:xfrm>
            <a:off x="107504" y="795935"/>
            <a:ext cx="2021422" cy="27770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" t="8180" r="13038" b="7027"/>
          <a:stretch>
            <a:fillRect/>
          </a:stretch>
        </p:blipFill>
        <p:spPr bwMode="auto">
          <a:xfrm>
            <a:off x="115065" y="3886659"/>
            <a:ext cx="2022667" cy="27827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613686"/>
      </p:ext>
    </p:extLst>
  </p:cSld>
  <p:clrMapOvr>
    <a:masterClrMapping/>
  </p:clrMapOvr>
  <p:transition spd="slow">
    <p:pull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2137733" y="3967907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Сергей </a:t>
            </a:r>
            <a:r>
              <a:rPr lang="ru-RU" sz="1600" b="1" smtClean="0"/>
              <a:t>Есенин: </a:t>
            </a:r>
            <a:r>
              <a:rPr lang="ru-RU" sz="1600" b="1"/>
              <a:t>воспоминания родных / сост</a:t>
            </a:r>
            <a:r>
              <a:rPr lang="ru-RU" sz="1600" b="1" smtClean="0"/>
              <a:t>. Т. Флор </a:t>
            </a:r>
            <a:r>
              <a:rPr lang="ru-RU" sz="1600" b="1"/>
              <a:t>и др. – М</a:t>
            </a:r>
            <a:r>
              <a:rPr lang="ru-RU" sz="1600" b="1" smtClean="0"/>
              <a:t>.: </a:t>
            </a:r>
            <a:r>
              <a:rPr lang="ru-RU" sz="1600" b="1"/>
              <a:t>Московский рабочий, 1985. – 157 с</a:t>
            </a:r>
            <a:r>
              <a:rPr lang="ru-RU" sz="1600" b="1" smtClean="0"/>
              <a:t>. </a:t>
            </a:r>
            <a:r>
              <a:rPr lang="ru-RU" sz="1600" b="1"/>
              <a:t>– 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</a:t>
            </a:r>
            <a:endParaRPr lang="ru-RU" sz="1600" b="1" smtClean="0"/>
          </a:p>
          <a:p>
            <a:pPr algn="ctr"/>
            <a:endParaRPr lang="ru-RU" sz="1600" b="1" smtClean="0"/>
          </a:p>
          <a:p>
            <a:pPr algn="ctr"/>
            <a:r>
              <a:rPr lang="ru-RU" sz="1600" b="1" smtClean="0"/>
              <a:t>В книгу вошли воспоминания о Сергее Есенине, написанные в разное время родными и близкими ему людьми.</a:t>
            </a:r>
            <a:endParaRPr lang="ru-RU" sz="1600" b="1"/>
          </a:p>
        </p:txBody>
      </p:sp>
      <p:sp>
        <p:nvSpPr>
          <p:cNvPr id="9" name="Прямоугольник 8"/>
          <p:cNvSpPr/>
          <p:nvPr/>
        </p:nvSpPr>
        <p:spPr>
          <a:xfrm>
            <a:off x="2130929" y="879732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Есенин, </a:t>
            </a:r>
            <a:r>
              <a:rPr lang="ru-RU" sz="1600" b="1" smtClean="0"/>
              <a:t>С.А. Стихотворения </a:t>
            </a:r>
            <a:r>
              <a:rPr lang="ru-RU" sz="1600" b="1"/>
              <a:t>и поэмы / </a:t>
            </a:r>
            <a:r>
              <a:rPr lang="ru-RU" sz="1600" b="1" smtClean="0"/>
              <a:t>С.А</a:t>
            </a:r>
            <a:r>
              <a:rPr lang="ru-RU" sz="1600" b="1"/>
              <a:t>. </a:t>
            </a:r>
            <a:r>
              <a:rPr lang="ru-RU" sz="1600" b="1" smtClean="0"/>
              <a:t>Есенин. </a:t>
            </a:r>
            <a:r>
              <a:rPr lang="ru-RU" sz="1600" b="1"/>
              <a:t>– М</a:t>
            </a:r>
            <a:r>
              <a:rPr lang="ru-RU" sz="1600" b="1" smtClean="0"/>
              <a:t>.: </a:t>
            </a:r>
            <a:r>
              <a:rPr lang="ru-RU" sz="1600" b="1"/>
              <a:t>Московский рабочий, 1981. – 384 </a:t>
            </a:r>
            <a:r>
              <a:rPr lang="ru-RU" sz="1600" b="1" smtClean="0"/>
              <a:t>с. – </a:t>
            </a:r>
            <a:r>
              <a:rPr lang="ru-RU" sz="1600" b="1"/>
              <a:t>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</a:t>
            </a:r>
            <a:endParaRPr lang="ru-RU" sz="1600" b="1" smtClean="0"/>
          </a:p>
          <a:p>
            <a:pPr algn="ctr"/>
            <a:r>
              <a:rPr lang="ru-RU" sz="1600" b="1" smtClean="0"/>
              <a:t>  </a:t>
            </a:r>
          </a:p>
          <a:p>
            <a:pPr algn="ctr"/>
            <a:r>
              <a:rPr lang="ru-RU" sz="1600" b="1" smtClean="0"/>
              <a:t>Данный сборник по своему составу и композиции полностью соответствует первым трем томам собрания стихотворений С.А. Есенина, наборный экземпляр которого был подготовлен самим поэтом в 1925 г.</a:t>
            </a:r>
            <a:endParaRPr lang="ru-RU" sz="1600" b="1"/>
          </a:p>
        </p:txBody>
      </p:sp>
      <p:sp>
        <p:nvSpPr>
          <p:cNvPr id="10" name="Заголовок 1"/>
          <p:cNvSpPr>
            <a:spLocks noGrp="1"/>
          </p:cNvSpPr>
          <p:nvPr/>
        </p:nvSpPr>
        <p:spPr>
          <a:xfrm>
            <a:off x="467544" y="44624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Книги, доступные читателям РГУ СоцТех</a:t>
            </a:r>
            <a:endParaRPr lang="ru-RU" sz="3600" b="1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07"/>
          <a:stretch>
            <a:fillRect/>
          </a:stretch>
        </p:blipFill>
        <p:spPr bwMode="auto">
          <a:xfrm>
            <a:off x="103501" y="793692"/>
            <a:ext cx="2020227" cy="27793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2" t="13425" r="25688" b="9277"/>
          <a:stretch>
            <a:fillRect/>
          </a:stretch>
        </p:blipFill>
        <p:spPr bwMode="auto">
          <a:xfrm>
            <a:off x="93499" y="3835915"/>
            <a:ext cx="2030229" cy="29054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146138"/>
      </p:ext>
    </p:extLst>
  </p:cSld>
  <p:clrMapOvr>
    <a:masterClrMapping/>
  </p:clrMapOvr>
  <p:transition spd="slow">
    <p:pull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2137733" y="3967907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Есенин, С.А</a:t>
            </a:r>
            <a:r>
              <a:rPr lang="ru-RU" sz="1600" b="1" smtClean="0"/>
              <a:t>. </a:t>
            </a:r>
            <a:r>
              <a:rPr lang="ru-RU" sz="1600" b="1"/>
              <a:t>Собрание сочинений в 6 </a:t>
            </a:r>
            <a:r>
              <a:rPr lang="ru-RU" sz="1600" b="1" smtClean="0"/>
              <a:t>томах. </a:t>
            </a:r>
            <a:r>
              <a:rPr lang="ru-RU" sz="1600" b="1"/>
              <a:t>Т. 2. Стихотворения / </a:t>
            </a:r>
            <a:r>
              <a:rPr lang="ru-RU" sz="1600" b="1" smtClean="0"/>
              <a:t>С.А</a:t>
            </a:r>
            <a:r>
              <a:rPr lang="ru-RU" sz="1600" b="1"/>
              <a:t>. </a:t>
            </a:r>
            <a:r>
              <a:rPr lang="ru-RU" sz="1600" b="1" smtClean="0"/>
              <a:t>Есенин. </a:t>
            </a:r>
            <a:r>
              <a:rPr lang="ru-RU" sz="1600" b="1"/>
              <a:t>– М</a:t>
            </a:r>
            <a:r>
              <a:rPr lang="ru-RU" sz="1600" b="1" smtClean="0"/>
              <a:t>.: </a:t>
            </a:r>
            <a:r>
              <a:rPr lang="ru-RU" sz="1600" b="1"/>
              <a:t>Художественная литература, 1977. – 240 с. – Текст (визуальный): непосредственный.  </a:t>
            </a:r>
            <a:endParaRPr lang="ru-RU" sz="1600" b="1" smtClean="0"/>
          </a:p>
          <a:p>
            <a:pPr algn="ctr"/>
            <a:endParaRPr lang="ru-RU" sz="1600" b="1" smtClean="0"/>
          </a:p>
          <a:p>
            <a:pPr algn="ctr"/>
            <a:r>
              <a:rPr lang="ru-RU" sz="1600" b="1" smtClean="0"/>
              <a:t>В том вошли стихотворения («маленькие поэмы») 1912-1925 гг.: «Марфа Посадница», «Русь», «Товарищ», «Иорданская голубица», «Инония» и др.</a:t>
            </a:r>
            <a:endParaRPr lang="ru-RU" sz="1600" b="1"/>
          </a:p>
        </p:txBody>
      </p:sp>
      <p:sp>
        <p:nvSpPr>
          <p:cNvPr id="9" name="Прямоугольник 8"/>
          <p:cNvSpPr/>
          <p:nvPr/>
        </p:nvSpPr>
        <p:spPr>
          <a:xfrm>
            <a:off x="2137733" y="908720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Есенин, </a:t>
            </a:r>
            <a:r>
              <a:rPr lang="ru-RU" sz="1600" b="1" smtClean="0"/>
              <a:t>С.А. Собрание </a:t>
            </a:r>
            <a:r>
              <a:rPr lang="ru-RU" sz="1600" b="1"/>
              <a:t>сочинений в 6 </a:t>
            </a:r>
            <a:r>
              <a:rPr lang="ru-RU" sz="1600" b="1" smtClean="0"/>
              <a:t>томах. </a:t>
            </a:r>
            <a:r>
              <a:rPr lang="ru-RU" sz="1600" b="1"/>
              <a:t>Т. 1. Стихотворения / С. А. </a:t>
            </a:r>
            <a:r>
              <a:rPr lang="ru-RU" sz="1600" b="1" smtClean="0"/>
              <a:t>Есенин. </a:t>
            </a:r>
            <a:r>
              <a:rPr lang="ru-RU" sz="1600" b="1"/>
              <a:t>– М</a:t>
            </a:r>
            <a:r>
              <a:rPr lang="ru-RU" sz="1600" b="1" smtClean="0"/>
              <a:t>.: </a:t>
            </a:r>
            <a:r>
              <a:rPr lang="ru-RU" sz="1600" b="1"/>
              <a:t>Художественная литература, 1977. – 431 с. – Текст (визуальный): непосредственный.  </a:t>
            </a:r>
            <a:endParaRPr lang="ru-RU" sz="1600" b="1" smtClean="0"/>
          </a:p>
          <a:p>
            <a:pPr algn="ctr"/>
            <a:r>
              <a:rPr lang="ru-RU" sz="1600" b="1" smtClean="0"/>
              <a:t>  </a:t>
            </a:r>
          </a:p>
          <a:p>
            <a:pPr algn="ctr"/>
            <a:r>
              <a:rPr lang="ru-RU" sz="1600" b="1" smtClean="0"/>
              <a:t> </a:t>
            </a:r>
            <a:r>
              <a:rPr lang="ru-RU" sz="1600" b="1"/>
              <a:t> В том вошли стихотворения Есенина 1910-1925 гг., включенные им самим в первый том своего собрания сочинений: </a:t>
            </a:r>
            <a:r>
              <a:rPr lang="ru-RU" sz="1600" b="1" smtClean="0"/>
              <a:t>«По </a:t>
            </a:r>
            <a:r>
              <a:rPr lang="ru-RU" sz="1600" b="1"/>
              <a:t>селу тропинкой кривенькой</a:t>
            </a:r>
            <a:r>
              <a:rPr lang="ru-RU" sz="1600" b="1" smtClean="0"/>
              <a:t>...», «О </a:t>
            </a:r>
            <a:r>
              <a:rPr lang="ru-RU" sz="1600" b="1"/>
              <a:t>Русь, взмахни крылами</a:t>
            </a:r>
            <a:r>
              <a:rPr lang="ru-RU" sz="1600" b="1" smtClean="0"/>
              <a:t>...», «Персидские мотивы», «Цветы </a:t>
            </a:r>
            <a:r>
              <a:rPr lang="ru-RU" sz="1600" b="1"/>
              <a:t>мне говорят - прощай</a:t>
            </a:r>
            <a:r>
              <a:rPr lang="ru-RU" sz="1600" b="1" smtClean="0"/>
              <a:t>...» </a:t>
            </a:r>
            <a:r>
              <a:rPr lang="ru-RU" sz="1600" b="1"/>
              <a:t>и др.</a:t>
            </a:r>
          </a:p>
        </p:txBody>
      </p:sp>
      <p:sp>
        <p:nvSpPr>
          <p:cNvPr id="10" name="Заголовок 1"/>
          <p:cNvSpPr>
            <a:spLocks noGrp="1"/>
          </p:cNvSpPr>
          <p:nvPr/>
        </p:nvSpPr>
        <p:spPr>
          <a:xfrm>
            <a:off x="467544" y="44624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Книги, доступные читателям РГУ СоцТех</a:t>
            </a:r>
            <a:endParaRPr lang="ru-RU" sz="3600" b="1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4580" r="4844" b="3086"/>
          <a:stretch>
            <a:fillRect/>
          </a:stretch>
        </p:blipFill>
        <p:spPr bwMode="auto">
          <a:xfrm>
            <a:off x="177012" y="972449"/>
            <a:ext cx="1960720" cy="25285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012" y="3967237"/>
            <a:ext cx="1960720" cy="25929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807"/>
      </p:ext>
    </p:extLst>
  </p:cSld>
  <p:clrMapOvr>
    <a:masterClrMapping/>
  </p:clrMapOvr>
  <p:transition spd="slow">
    <p:pull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2137733" y="3967907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Есенин, </a:t>
            </a:r>
            <a:r>
              <a:rPr lang="ru-RU" sz="1600" b="1" smtClean="0"/>
              <a:t>С.А. Собрание </a:t>
            </a:r>
            <a:r>
              <a:rPr lang="ru-RU" sz="1600" b="1"/>
              <a:t>сочинений в 6 </a:t>
            </a:r>
            <a:r>
              <a:rPr lang="ru-RU" sz="1600" b="1" smtClean="0"/>
              <a:t>томах. </a:t>
            </a:r>
            <a:r>
              <a:rPr lang="ru-RU" sz="1600" b="1"/>
              <a:t>Т. 4. Стихотворения, не вошедшие в основное собрание / </a:t>
            </a:r>
            <a:r>
              <a:rPr lang="ru-RU" sz="1600" b="1" smtClean="0"/>
              <a:t>С.А</a:t>
            </a:r>
            <a:r>
              <a:rPr lang="ru-RU" sz="1600" b="1"/>
              <a:t>. </a:t>
            </a:r>
            <a:r>
              <a:rPr lang="ru-RU" sz="1600" b="1" smtClean="0"/>
              <a:t>Есенин. </a:t>
            </a:r>
            <a:r>
              <a:rPr lang="ru-RU" sz="1600" b="1"/>
              <a:t>– М</a:t>
            </a:r>
            <a:r>
              <a:rPr lang="ru-RU" sz="1600" b="1" smtClean="0"/>
              <a:t>.: </a:t>
            </a:r>
            <a:r>
              <a:rPr lang="ru-RU" sz="1600" b="1"/>
              <a:t>Художественная литература, 1978. – 319 с</a:t>
            </a:r>
            <a:r>
              <a:rPr lang="ru-RU" sz="1600" b="1" smtClean="0"/>
              <a:t>. – Текст (визуальный): непосредственный.   </a:t>
            </a:r>
          </a:p>
          <a:p>
            <a:pPr algn="ctr"/>
            <a:endParaRPr lang="ru-RU" sz="1600" b="1" smtClean="0"/>
          </a:p>
          <a:p>
            <a:pPr algn="ctr"/>
            <a:r>
              <a:rPr lang="ru-RU" sz="1600" b="1" smtClean="0"/>
              <a:t>В томе печатаются стихотворения, не вошедшие в основное собрание сочинений Есенина: «Больные думы», «Клен ты мой опавший, клен заледенелый…», «До свиданья, друг мой, до свиданья…» и др.</a:t>
            </a:r>
            <a:endParaRPr lang="ru-RU" sz="1600" b="1"/>
          </a:p>
        </p:txBody>
      </p:sp>
      <p:sp>
        <p:nvSpPr>
          <p:cNvPr id="9" name="Прямоугольник 8"/>
          <p:cNvSpPr/>
          <p:nvPr/>
        </p:nvSpPr>
        <p:spPr>
          <a:xfrm>
            <a:off x="2137733" y="908720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Есенин, С.А</a:t>
            </a:r>
            <a:r>
              <a:rPr lang="ru-RU" sz="1600" b="1" smtClean="0"/>
              <a:t>. </a:t>
            </a:r>
            <a:r>
              <a:rPr lang="ru-RU" sz="1600" b="1"/>
              <a:t>Собрание сочинений в 6 </a:t>
            </a:r>
            <a:r>
              <a:rPr lang="ru-RU" sz="1600" b="1" smtClean="0"/>
              <a:t>томах. </a:t>
            </a:r>
            <a:r>
              <a:rPr lang="ru-RU" sz="1600" b="1"/>
              <a:t>Т. 3. Поэмы / </a:t>
            </a:r>
            <a:r>
              <a:rPr lang="ru-RU" sz="1600" b="1" smtClean="0"/>
              <a:t>С.А</a:t>
            </a:r>
            <a:r>
              <a:rPr lang="ru-RU" sz="1600" b="1"/>
              <a:t>. </a:t>
            </a:r>
            <a:r>
              <a:rPr lang="ru-RU" sz="1600" b="1" smtClean="0"/>
              <a:t>Есенин. </a:t>
            </a:r>
            <a:r>
              <a:rPr lang="ru-RU" sz="1600" b="1"/>
              <a:t>– М</a:t>
            </a:r>
            <a:r>
              <a:rPr lang="ru-RU" sz="1600" b="1" smtClean="0"/>
              <a:t>.: </a:t>
            </a:r>
            <a:r>
              <a:rPr lang="ru-RU" sz="1600" b="1"/>
              <a:t>Художественная литература, 1978. – 288 </a:t>
            </a:r>
            <a:r>
              <a:rPr lang="ru-RU" sz="1600" b="1" smtClean="0"/>
              <a:t>с. – </a:t>
            </a:r>
            <a:r>
              <a:rPr lang="ru-RU" sz="1600" b="1"/>
              <a:t>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  </a:t>
            </a:r>
            <a:endParaRPr lang="ru-RU" sz="1600" b="1" smtClean="0"/>
          </a:p>
          <a:p>
            <a:pPr algn="ctr"/>
            <a:r>
              <a:rPr lang="ru-RU" sz="1600" b="1" smtClean="0"/>
              <a:t>  </a:t>
            </a:r>
          </a:p>
          <a:p>
            <a:pPr algn="ctr"/>
            <a:r>
              <a:rPr lang="ru-RU" sz="1600" b="1" smtClean="0"/>
              <a:t> </a:t>
            </a:r>
            <a:r>
              <a:rPr lang="ru-RU" sz="1600" b="1"/>
              <a:t> </a:t>
            </a:r>
            <a:r>
              <a:rPr lang="ru-RU" sz="1600" b="1" smtClean="0"/>
              <a:t>В том вошли поэмы (1921-1925 гг.): «Пугачев», «Анна Снегина», «Песнь </a:t>
            </a:r>
            <a:r>
              <a:rPr lang="ru-RU" sz="1600" b="1"/>
              <a:t>о великом </a:t>
            </a:r>
            <a:r>
              <a:rPr lang="ru-RU" sz="1600" b="1" smtClean="0"/>
              <a:t>походе», «Поэма </a:t>
            </a:r>
            <a:r>
              <a:rPr lang="ru-RU" sz="1600" b="1"/>
              <a:t>о </a:t>
            </a:r>
            <a:r>
              <a:rPr lang="ru-RU" sz="1600" b="1" smtClean="0"/>
              <a:t>36», «Страна негодяев», «Черный человек».</a:t>
            </a:r>
            <a:endParaRPr lang="ru-RU" sz="1600" b="1"/>
          </a:p>
        </p:txBody>
      </p:sp>
      <p:sp>
        <p:nvSpPr>
          <p:cNvPr id="10" name="Заголовок 1"/>
          <p:cNvSpPr>
            <a:spLocks noGrp="1"/>
          </p:cNvSpPr>
          <p:nvPr/>
        </p:nvSpPr>
        <p:spPr>
          <a:xfrm>
            <a:off x="467544" y="44624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Книги, доступные читателям РГУ СоцТех</a:t>
            </a:r>
            <a:endParaRPr lang="ru-RU" sz="3600" b="1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0" b="3063"/>
          <a:stretch>
            <a:fillRect/>
          </a:stretch>
        </p:blipFill>
        <p:spPr bwMode="auto">
          <a:xfrm>
            <a:off x="127022" y="908720"/>
            <a:ext cx="2010711" cy="25202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4017723"/>
            <a:ext cx="2030229" cy="25076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504006"/>
      </p:ext>
    </p:extLst>
  </p:cSld>
  <p:clrMapOvr>
    <a:masterClrMapping/>
  </p:clrMapOvr>
  <p:transition spd="slow">
    <p:pull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2137733" y="3967907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Есенин, </a:t>
            </a:r>
            <a:r>
              <a:rPr lang="ru-RU" sz="1600" b="1" smtClean="0"/>
              <a:t>С.А. Собрание </a:t>
            </a:r>
            <a:r>
              <a:rPr lang="ru-RU" sz="1600" b="1"/>
              <a:t>сочинений в 6 </a:t>
            </a:r>
            <a:r>
              <a:rPr lang="ru-RU" sz="1600" b="1" smtClean="0"/>
              <a:t>томах. </a:t>
            </a:r>
            <a:r>
              <a:rPr lang="ru-RU" sz="1600" b="1"/>
              <a:t>Т. 6. Письма / </a:t>
            </a:r>
            <a:r>
              <a:rPr lang="ru-RU" sz="1600" b="1" smtClean="0"/>
              <a:t>С.А</a:t>
            </a:r>
            <a:r>
              <a:rPr lang="ru-RU" sz="1600" b="1"/>
              <a:t>. </a:t>
            </a:r>
            <a:r>
              <a:rPr lang="ru-RU" sz="1600" b="1" smtClean="0"/>
              <a:t>Есенин. </a:t>
            </a:r>
            <a:r>
              <a:rPr lang="ru-RU" sz="1600" b="1"/>
              <a:t>– М</a:t>
            </a:r>
            <a:r>
              <a:rPr lang="ru-RU" sz="1600" b="1" smtClean="0"/>
              <a:t>.: </a:t>
            </a:r>
            <a:r>
              <a:rPr lang="ru-RU" sz="1600" b="1"/>
              <a:t>Художественная литература, 1980. – 511 </a:t>
            </a:r>
            <a:r>
              <a:rPr lang="ru-RU" sz="1600" b="1" smtClean="0"/>
              <a:t>с. – </a:t>
            </a:r>
            <a:r>
              <a:rPr lang="ru-RU" sz="1600" b="1"/>
              <a:t>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 </a:t>
            </a:r>
            <a:endParaRPr lang="ru-RU" sz="1600" b="1" smtClean="0"/>
          </a:p>
          <a:p>
            <a:pPr algn="ctr"/>
            <a:endParaRPr lang="ru-RU" sz="1600" b="1" smtClean="0"/>
          </a:p>
          <a:p>
            <a:pPr algn="ctr"/>
            <a:r>
              <a:rPr lang="ru-RU" sz="1600" b="1" smtClean="0"/>
              <a:t>В последний том вошли письма С. Есенина разных лет.</a:t>
            </a:r>
            <a:endParaRPr lang="ru-RU" sz="1600" b="1"/>
          </a:p>
        </p:txBody>
      </p:sp>
      <p:sp>
        <p:nvSpPr>
          <p:cNvPr id="9" name="Прямоугольник 8"/>
          <p:cNvSpPr/>
          <p:nvPr/>
        </p:nvSpPr>
        <p:spPr>
          <a:xfrm>
            <a:off x="2137733" y="908720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Есенин, </a:t>
            </a:r>
            <a:r>
              <a:rPr lang="ru-RU" sz="1600" b="1" smtClean="0"/>
              <a:t>С.А. Собрание </a:t>
            </a:r>
            <a:r>
              <a:rPr lang="ru-RU" sz="1600" b="1"/>
              <a:t>сочинений в 6 </a:t>
            </a:r>
            <a:r>
              <a:rPr lang="ru-RU" sz="1600" b="1" smtClean="0"/>
              <a:t>томах. </a:t>
            </a:r>
            <a:r>
              <a:rPr lang="ru-RU" sz="1600" b="1"/>
              <a:t>Т. 5. Проза. Статьи и заметки. Автобиографии / </a:t>
            </a:r>
            <a:r>
              <a:rPr lang="ru-RU" sz="1600" b="1" smtClean="0"/>
              <a:t>С.А</a:t>
            </a:r>
            <a:r>
              <a:rPr lang="ru-RU" sz="1600" b="1"/>
              <a:t>. </a:t>
            </a:r>
            <a:r>
              <a:rPr lang="ru-RU" sz="1600" b="1" smtClean="0"/>
              <a:t>Есенин. </a:t>
            </a:r>
            <a:r>
              <a:rPr lang="ru-RU" sz="1600" b="1"/>
              <a:t>– М</a:t>
            </a:r>
            <a:r>
              <a:rPr lang="ru-RU" sz="1600" b="1" smtClean="0"/>
              <a:t>.: </a:t>
            </a:r>
            <a:r>
              <a:rPr lang="ru-RU" sz="1600" b="1"/>
              <a:t>Художественная литература, 1979. – 400 </a:t>
            </a:r>
            <a:r>
              <a:rPr lang="ru-RU" sz="1600" b="1" smtClean="0"/>
              <a:t>с. – </a:t>
            </a:r>
            <a:r>
              <a:rPr lang="ru-RU" sz="1600" b="1"/>
              <a:t>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  </a:t>
            </a:r>
            <a:endParaRPr lang="ru-RU" sz="1600" b="1" smtClean="0"/>
          </a:p>
          <a:p>
            <a:pPr algn="ctr"/>
            <a:r>
              <a:rPr lang="ru-RU" sz="1600" b="1" smtClean="0"/>
              <a:t>  </a:t>
            </a:r>
          </a:p>
          <a:p>
            <a:pPr algn="ctr"/>
            <a:r>
              <a:rPr lang="ru-RU" sz="1600" b="1" smtClean="0"/>
              <a:t>Том объединяет прозаические произведения Есенина (повесть «Яр», рассказы, очерк «Железный Миргород») и его литературно-критические статьи и заметки («Ключи Марии», «Быт и искусство» и др.).</a:t>
            </a:r>
            <a:endParaRPr lang="ru-RU" sz="1600" b="1"/>
          </a:p>
        </p:txBody>
      </p:sp>
      <p:sp>
        <p:nvSpPr>
          <p:cNvPr id="10" name="Заголовок 1"/>
          <p:cNvSpPr>
            <a:spLocks noGrp="1"/>
          </p:cNvSpPr>
          <p:nvPr/>
        </p:nvSpPr>
        <p:spPr>
          <a:xfrm>
            <a:off x="467544" y="44624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Книги, доступные читателям РГУ СоцТех</a:t>
            </a:r>
            <a:endParaRPr lang="ru-RU" sz="3600" b="1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" t="9455" r="7808" b="9448"/>
          <a:stretch>
            <a:fillRect/>
          </a:stretch>
        </p:blipFill>
        <p:spPr bwMode="auto">
          <a:xfrm>
            <a:off x="54959" y="862787"/>
            <a:ext cx="2068769" cy="26382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7" y="3933056"/>
            <a:ext cx="2088232" cy="26642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194056"/>
      </p:ext>
    </p:extLst>
  </p:cSld>
  <p:clrMapOvr>
    <a:masterClrMapping/>
  </p:clrMapOvr>
  <p:transition spd="slow">
    <p:pull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2137733" y="3967907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err="1"/>
              <a:t>Мариенгоф, </a:t>
            </a:r>
            <a:r>
              <a:rPr lang="ru-RU" sz="1600" b="1" smtClean="0"/>
              <a:t>А.Б. </a:t>
            </a:r>
            <a:r>
              <a:rPr lang="ru-RU" sz="1600" b="1"/>
              <a:t>Живой </a:t>
            </a:r>
            <a:r>
              <a:rPr lang="ru-RU" sz="1600" b="1" smtClean="0"/>
              <a:t>Есенин: </a:t>
            </a:r>
            <a:r>
              <a:rPr lang="ru-RU" sz="1600" b="1"/>
              <a:t>антология / </a:t>
            </a:r>
            <a:r>
              <a:rPr lang="ru-RU" sz="1600" b="1" smtClean="0"/>
              <a:t>А.Б. Мариенгоф, И.В. Грузинов, М. Ройзман. </a:t>
            </a:r>
            <a:r>
              <a:rPr lang="ru-RU" sz="1600" b="1"/>
              <a:t>– СПб</a:t>
            </a:r>
            <a:r>
              <a:rPr lang="ru-RU" sz="1600" b="1" smtClean="0"/>
              <a:t>.: </a:t>
            </a:r>
            <a:r>
              <a:rPr lang="ru-RU" sz="1600" b="1"/>
              <a:t>Амфора, 2005. – 543 с</a:t>
            </a:r>
            <a:r>
              <a:rPr lang="ru-RU" sz="1600" b="1" smtClean="0"/>
              <a:t>. </a:t>
            </a:r>
            <a:r>
              <a:rPr lang="ru-RU" sz="1600" b="1"/>
              <a:t>– (Читать модно). </a:t>
            </a:r>
            <a:r>
              <a:rPr lang="ru-RU" sz="1600" b="1" smtClean="0"/>
              <a:t>– </a:t>
            </a:r>
            <a:r>
              <a:rPr lang="ru-RU" sz="1600" b="1"/>
              <a:t>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</a:t>
            </a:r>
            <a:endParaRPr lang="ru-RU" sz="1600" b="1" smtClean="0"/>
          </a:p>
          <a:p>
            <a:pPr algn="ctr"/>
            <a:endParaRPr lang="ru-RU" sz="1600" b="1"/>
          </a:p>
          <a:p>
            <a:pPr algn="ctr"/>
            <a:r>
              <a:rPr lang="ru-RU" sz="1600" b="1"/>
              <a:t>В антологию вошли воспоминания близких друзей </a:t>
            </a:r>
            <a:r>
              <a:rPr lang="ru-RU" sz="1600" b="1" smtClean="0"/>
              <a:t>С.А</a:t>
            </a:r>
            <a:r>
              <a:rPr lang="ru-RU" sz="1600" b="1"/>
              <a:t>. Есенина, поэтов-имажинистов, сохранивших в памяти многое из того, что впоследствии официальным литературоведением было представлено в ином свете. Одна часть воспоминаний написана сразу после гибели поэта, другая — значительно позднее, в 60-х годах.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37733" y="908720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Легла дорога в Константиново</a:t>
            </a:r>
            <a:r>
              <a:rPr lang="ru-RU" sz="1600" b="1" smtClean="0"/>
              <a:t>...: альбом </a:t>
            </a:r>
            <a:r>
              <a:rPr lang="ru-RU" sz="1600" b="1"/>
              <a:t>/ сост</a:t>
            </a:r>
            <a:r>
              <a:rPr lang="ru-RU" sz="1600" b="1" smtClean="0"/>
              <a:t>. С.П. Кошечкин</a:t>
            </a:r>
            <a:r>
              <a:rPr lang="ru-RU" sz="1600" b="1"/>
              <a:t>. – М</a:t>
            </a:r>
            <a:r>
              <a:rPr lang="ru-RU" sz="1600" b="1" smtClean="0"/>
              <a:t>.: </a:t>
            </a:r>
            <a:r>
              <a:rPr lang="ru-RU" sz="1600" b="1"/>
              <a:t>Московский рабочий, 1985. – 240 с</a:t>
            </a:r>
            <a:r>
              <a:rPr lang="ru-RU" sz="1600" b="1" smtClean="0"/>
              <a:t>. </a:t>
            </a:r>
            <a:r>
              <a:rPr lang="ru-RU" sz="1600" b="1"/>
              <a:t>– 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 </a:t>
            </a:r>
            <a:endParaRPr lang="ru-RU" sz="1600" b="1" smtClean="0"/>
          </a:p>
          <a:p>
            <a:pPr algn="ctr"/>
            <a:r>
              <a:rPr lang="ru-RU" sz="1600" b="1" smtClean="0"/>
              <a:t>  </a:t>
            </a:r>
          </a:p>
          <a:p>
            <a:pPr algn="ctr"/>
            <a:r>
              <a:rPr lang="ru-RU" sz="1600" b="1"/>
              <a:t>Настоящее издание-путеводитель позволяет побывать на родине поэта Сергея Есенина </a:t>
            </a:r>
            <a:r>
              <a:rPr lang="ru-RU" sz="1600" b="1" smtClean="0"/>
              <a:t>– рязанском </a:t>
            </a:r>
            <a:r>
              <a:rPr lang="ru-RU" sz="1600" b="1"/>
              <a:t>селе Константинове. Автор представляет дом-музей поэта. Повествование основано на документальных материалах, приведены воспоминания современников. Сопровождается многочисленными цветными и черно-белыми </a:t>
            </a:r>
            <a:r>
              <a:rPr lang="ru-RU" sz="1600" b="1" smtClean="0"/>
              <a:t>фотоиллюстрациями. Рассчитано </a:t>
            </a:r>
            <a:r>
              <a:rPr lang="ru-RU" sz="1600" b="1"/>
              <a:t>на широкий  круг читателей.</a:t>
            </a:r>
          </a:p>
        </p:txBody>
      </p:sp>
      <p:sp>
        <p:nvSpPr>
          <p:cNvPr id="10" name="Заголовок 1"/>
          <p:cNvSpPr>
            <a:spLocks noGrp="1"/>
          </p:cNvSpPr>
          <p:nvPr/>
        </p:nvSpPr>
        <p:spPr>
          <a:xfrm>
            <a:off x="467544" y="44624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Книги, доступные читателям РГУ СоцТех</a:t>
            </a:r>
            <a:endParaRPr lang="ru-RU" sz="3600" b="1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908720"/>
            <a:ext cx="2030229" cy="25721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3789040"/>
            <a:ext cx="2016224" cy="29049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633752"/>
      </p:ext>
    </p:extLst>
  </p:cSld>
  <p:clrMapOvr>
    <a:masterClrMapping/>
  </p:clrMapOvr>
  <p:transition spd="slow">
    <p:pull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2137733" y="3967907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err="1"/>
              <a:t>Прокушев, </a:t>
            </a:r>
            <a:r>
              <a:rPr lang="ru-RU" sz="1600" b="1" smtClean="0"/>
              <a:t>Ю.Л. Сергей Есенин: </a:t>
            </a:r>
            <a:r>
              <a:rPr lang="ru-RU" sz="1600" b="1"/>
              <a:t>образ, стихи, эпоха / </a:t>
            </a:r>
            <a:r>
              <a:rPr lang="ru-RU" sz="1600" b="1" smtClean="0"/>
              <a:t>Ю.Л. Прокушев. </a:t>
            </a:r>
            <a:r>
              <a:rPr lang="ru-RU" sz="1600" b="1"/>
              <a:t>– М</a:t>
            </a:r>
            <a:r>
              <a:rPr lang="ru-RU" sz="1600" b="1" smtClean="0"/>
              <a:t>.: </a:t>
            </a:r>
            <a:r>
              <a:rPr lang="ru-RU" sz="1600" b="1"/>
              <a:t>Молодая гвардия, 1989. – 351 с</a:t>
            </a:r>
            <a:r>
              <a:rPr lang="ru-RU" sz="1600" b="1" smtClean="0"/>
              <a:t>. – </a:t>
            </a:r>
            <a:r>
              <a:rPr lang="ru-RU" sz="1600" b="1"/>
              <a:t>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 </a:t>
            </a:r>
            <a:endParaRPr lang="ru-RU" sz="1600" b="1" smtClean="0"/>
          </a:p>
          <a:p>
            <a:pPr algn="ctr"/>
            <a:endParaRPr lang="ru-RU" sz="1600" b="1"/>
          </a:p>
          <a:p>
            <a:pPr algn="ctr"/>
            <a:r>
              <a:rPr lang="ru-RU" sz="1600" b="1"/>
              <a:t> </a:t>
            </a:r>
            <a:r>
              <a:rPr lang="ru-RU" sz="1600" b="1" smtClean="0"/>
              <a:t>Книга содержит большой </a:t>
            </a:r>
            <a:r>
              <a:rPr lang="ru-RU" sz="1600" b="1"/>
              <a:t>архивный материал, собранный исследователем в результате многолетнего изучения литературного наследия поэта. В ней подробно рассматриваются важнейшие вехи жизни и творческого пути Сергея Есенина, историческая </a:t>
            </a:r>
            <a:r>
              <a:rPr lang="ru-RU" sz="1600" b="1" smtClean="0"/>
              <a:t>обстановка. </a:t>
            </a:r>
            <a:r>
              <a:rPr lang="ru-RU" sz="1600" b="1"/>
              <a:t>Автор много места уделяет поэтике Есенина, связи его творчества с устной народной поэзией, раскрывает важнейшие черты реализма, народности, гражданственности, свойственные его стихам.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37733" y="908720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Эвентов, </a:t>
            </a:r>
            <a:r>
              <a:rPr lang="ru-RU" sz="1600" b="1" smtClean="0"/>
              <a:t>И.С. </a:t>
            </a:r>
            <a:r>
              <a:rPr lang="ru-RU" sz="1600" b="1"/>
              <a:t>Сергей </a:t>
            </a:r>
            <a:r>
              <a:rPr lang="ru-RU" sz="1600" b="1" smtClean="0"/>
              <a:t>Есенин: </a:t>
            </a:r>
            <a:r>
              <a:rPr lang="ru-RU" sz="1600" b="1"/>
              <a:t>книга для учащихся / </a:t>
            </a:r>
            <a:r>
              <a:rPr lang="ru-RU" sz="1600" b="1" smtClean="0"/>
              <a:t>И.С. Эвентов. </a:t>
            </a:r>
            <a:r>
              <a:rPr lang="ru-RU" sz="1600" b="1"/>
              <a:t>– 2-е изд</a:t>
            </a:r>
            <a:r>
              <a:rPr lang="ru-RU" sz="1600" b="1" smtClean="0"/>
              <a:t>., переработ</a:t>
            </a:r>
            <a:r>
              <a:rPr lang="ru-RU" sz="1600" b="1"/>
              <a:t>. – М</a:t>
            </a:r>
            <a:r>
              <a:rPr lang="ru-RU" sz="1600" b="1" smtClean="0"/>
              <a:t>.: </a:t>
            </a:r>
            <a:r>
              <a:rPr lang="ru-RU" sz="1600" b="1"/>
              <a:t>Просвещение, 1987. – 159 с. </a:t>
            </a:r>
            <a:r>
              <a:rPr lang="ru-RU" sz="1600" b="1" smtClean="0"/>
              <a:t>– </a:t>
            </a:r>
            <a:r>
              <a:rPr lang="ru-RU" sz="1600" b="1"/>
              <a:t>(Биография писателя). </a:t>
            </a:r>
            <a:r>
              <a:rPr lang="ru-RU" sz="1600" b="1" smtClean="0"/>
              <a:t>– </a:t>
            </a:r>
            <a:r>
              <a:rPr lang="ru-RU" sz="1600" b="1"/>
              <a:t>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</a:t>
            </a:r>
            <a:r>
              <a:rPr lang="ru-RU" sz="1600" b="1" smtClean="0"/>
              <a:t>.</a:t>
            </a:r>
          </a:p>
          <a:p>
            <a:pPr algn="ctr"/>
            <a:r>
              <a:rPr lang="ru-RU" sz="1600" b="1" smtClean="0"/>
              <a:t>   </a:t>
            </a:r>
            <a:endParaRPr lang="ru-RU" sz="1600" b="1"/>
          </a:p>
          <a:p>
            <a:pPr algn="ctr"/>
            <a:r>
              <a:rPr lang="ru-RU" sz="1600" b="1" smtClean="0"/>
              <a:t>Автор воссоздает </a:t>
            </a:r>
            <a:r>
              <a:rPr lang="ru-RU" sz="1600" b="1"/>
              <a:t>перед юным читателем прекрасный образ великого поэта, выделяя основные черты его творческой биографии: </a:t>
            </a:r>
            <a:r>
              <a:rPr lang="ru-RU" sz="1600" b="1" smtClean="0"/>
              <a:t>лю6овь к </a:t>
            </a:r>
            <a:r>
              <a:rPr lang="ru-RU" sz="1600" b="1"/>
              <a:t>Родине, предельную искренность и глубокий лиризм есенинских стихотворений, народно-песенную основу его лирики. Во втором издании шире раскрываются соотношения человека с природой </a:t>
            </a:r>
            <a:r>
              <a:rPr lang="ru-RU" sz="1600" b="1" smtClean="0"/>
              <a:t>и поэтическое </a:t>
            </a:r>
            <a:r>
              <a:rPr lang="ru-RU" sz="1600" b="1"/>
              <a:t>отражение темы любви в творчестве Есенина.</a:t>
            </a:r>
          </a:p>
        </p:txBody>
      </p:sp>
      <p:sp>
        <p:nvSpPr>
          <p:cNvPr id="10" name="Заголовок 1"/>
          <p:cNvSpPr>
            <a:spLocks noGrp="1"/>
          </p:cNvSpPr>
          <p:nvPr/>
        </p:nvSpPr>
        <p:spPr>
          <a:xfrm>
            <a:off x="467544" y="44624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Книги, доступные читателям РГУ СоцТех</a:t>
            </a:r>
            <a:endParaRPr lang="ru-RU" sz="3600" b="1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595" y="836713"/>
            <a:ext cx="1935133" cy="27363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507" y="3861048"/>
            <a:ext cx="1958221" cy="27438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92037"/>
      </p:ext>
    </p:extLst>
  </p:cSld>
  <p:clrMapOvr>
    <a:masterClrMapping/>
  </p:clrMapOvr>
  <p:transition spd="slow">
    <p:pull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1979712" y="926723"/>
            <a:ext cx="6840760" cy="22142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Есенин, С. А.  Черный человек. Стихотворения и поэмы / С. А. Есенин. — Москва : Издательство Юрайт, 2025. — 191 с. — (Памятники литературы). — ISBN 978-5-534-13075-1. — Текст : электронный // Образовательная платформа Юрайт [сайт]. — URL: </a:t>
            </a:r>
            <a:r>
              <a:rPr lang="ru-RU" sz="1600" b="1">
                <a:hlinkClick r:id="rId2"/>
              </a:rPr>
              <a:t>https://</a:t>
            </a:r>
            <a:r>
              <a:rPr lang="ru-RU" sz="1600" b="1" smtClean="0">
                <a:hlinkClick r:id="rId2"/>
              </a:rPr>
              <a:t>urait.ru/bcode/567237</a:t>
            </a:r>
            <a:r>
              <a:rPr lang="ru-RU" sz="1600" b="1" smtClean="0"/>
              <a:t>.  </a:t>
            </a:r>
          </a:p>
          <a:p>
            <a:pPr algn="ctr"/>
            <a:endParaRPr lang="ru-RU" sz="1600" b="1" smtClean="0"/>
          </a:p>
          <a:p>
            <a:pPr algn="ctr"/>
            <a:r>
              <a:rPr lang="ru-RU" sz="1600" b="1"/>
              <a:t>В сборнике в хронологической последовательности представлены наиболее известные стихотворения </a:t>
            </a:r>
            <a:r>
              <a:rPr lang="ru-RU" sz="1600" b="1" smtClean="0"/>
              <a:t>С.А</a:t>
            </a:r>
            <a:r>
              <a:rPr lang="ru-RU" sz="1600" b="1"/>
              <a:t>. Есенина, а также три поэмы: </a:t>
            </a:r>
            <a:r>
              <a:rPr lang="ru-RU" sz="1600" b="1" smtClean="0"/>
              <a:t>«Анна Снегина», «Черный человек» </a:t>
            </a:r>
            <a:r>
              <a:rPr lang="ru-RU" sz="1600" b="1"/>
              <a:t>и </a:t>
            </a:r>
            <a:r>
              <a:rPr lang="ru-RU" sz="1600" b="1" smtClean="0"/>
              <a:t>«Пугачев». </a:t>
            </a:r>
            <a:r>
              <a:rPr lang="ru-RU" sz="1600" b="1"/>
              <a:t>Для широкого круга читателей</a:t>
            </a:r>
            <a:r>
              <a:rPr lang="ru-RU" sz="1600" b="1" smtClean="0"/>
              <a:t>.</a:t>
            </a:r>
            <a:endParaRPr lang="ru-RU" sz="1600" b="1"/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4005064"/>
            <a:ext cx="6840760" cy="2232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Есенин, С. А. Песнь о великом походе / С. А. Есенин. — Санкт-Петербург : Лань, 2017. — 17 с. — ISBN 978-5-507-43673-6. — Текст : электронный // Лань : электронно-библиотечная система. — URL: </a:t>
            </a:r>
            <a:r>
              <a:rPr lang="ru-RU" sz="1600" b="1">
                <a:hlinkClick r:id="rId3"/>
              </a:rPr>
              <a:t>https://</a:t>
            </a:r>
            <a:r>
              <a:rPr lang="ru-RU" sz="1600" b="1" smtClean="0">
                <a:hlinkClick r:id="rId3"/>
              </a:rPr>
              <a:t>e.lanbook.com/book/99686</a:t>
            </a:r>
            <a:r>
              <a:rPr lang="ru-RU" sz="1600" b="1" smtClean="0"/>
              <a:t>. </a:t>
            </a:r>
            <a:r>
              <a:rPr lang="ru-RU" sz="1600" b="1"/>
              <a:t>— Режим доступа: для авториз. пользователей.</a:t>
            </a:r>
          </a:p>
          <a:p>
            <a:pPr algn="ctr"/>
            <a:r>
              <a:rPr lang="ru-RU" sz="1600" b="1" smtClean="0"/>
              <a:t> </a:t>
            </a:r>
          </a:p>
          <a:p>
            <a:pPr algn="ctr"/>
            <a:r>
              <a:rPr lang="ru-RU" sz="1600" b="1"/>
              <a:t>Классическое произведение, относящееся к общественному </a:t>
            </a:r>
            <a:r>
              <a:rPr lang="ru-RU" sz="1600" b="1" smtClean="0"/>
              <a:t>достоянию.</a:t>
            </a:r>
          </a:p>
        </p:txBody>
      </p:sp>
      <p:sp>
        <p:nvSpPr>
          <p:cNvPr id="10" name="Заголовок 1"/>
          <p:cNvSpPr>
            <a:spLocks noGrp="1"/>
          </p:cNvSpPr>
          <p:nvPr/>
        </p:nvSpPr>
        <p:spPr>
          <a:xfrm>
            <a:off x="467544" y="44624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Книги, доступные читателям РГУ СоцТех</a:t>
            </a:r>
            <a:endParaRPr lang="ru-RU" sz="3600" b="1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" t="5087" r="6522" b="4488"/>
          <a:stretch>
            <a:fillRect/>
          </a:stretch>
        </p:blipFill>
        <p:spPr bwMode="auto">
          <a:xfrm>
            <a:off x="179512" y="692696"/>
            <a:ext cx="174055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2" t="38148" r="53272" b="26479"/>
          <a:stretch>
            <a:fillRect/>
          </a:stretch>
        </p:blipFill>
        <p:spPr bwMode="auto">
          <a:xfrm>
            <a:off x="154562" y="3717032"/>
            <a:ext cx="1825150" cy="26815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252529"/>
      </p:ext>
    </p:extLst>
  </p:cSld>
  <p:clrMapOvr>
    <a:masterClrMapping/>
  </p:clrMapOvr>
  <p:transition spd="slow">
    <p:pull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692696"/>
            <a:ext cx="6840760" cy="30963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Дрожжина, Е. Ю. Бесценный дар славянской души (основные темы, образы и мотивы поэзии Сергея Есенина : учебное пособие / Е. Ю. Дрожжина. — Елец : ЕГУ им. И.А. Бунина, 2022. — 84 с. — ISBN 978-5-00151-281-3. — Текст : электронный // Лань : электронно-библиотечная система. — URL: </a:t>
            </a:r>
            <a:r>
              <a:rPr lang="ru-RU" sz="1600" b="1">
                <a:hlinkClick r:id="rId2"/>
              </a:rPr>
              <a:t>https://</a:t>
            </a:r>
            <a:r>
              <a:rPr lang="ru-RU" sz="1600" b="1" smtClean="0">
                <a:hlinkClick r:id="rId2"/>
              </a:rPr>
              <a:t>e.lanbook.com/book/331766</a:t>
            </a:r>
            <a:r>
              <a:rPr lang="ru-RU" sz="1600" b="1" smtClean="0"/>
              <a:t>.  — </a:t>
            </a:r>
            <a:r>
              <a:rPr lang="ru-RU" sz="1600" b="1"/>
              <a:t>Режим доступа: для авториз. пользователей</a:t>
            </a:r>
            <a:r>
              <a:rPr lang="ru-RU" sz="1600" b="1" smtClean="0"/>
              <a:t>.</a:t>
            </a:r>
            <a:endParaRPr lang="ru-RU" sz="1600" b="1"/>
          </a:p>
          <a:p>
            <a:pPr algn="ctr"/>
            <a:r>
              <a:rPr lang="ru-RU" sz="1600" b="1" smtClean="0"/>
              <a:t> </a:t>
            </a:r>
          </a:p>
          <a:p>
            <a:pPr algn="ctr"/>
            <a:r>
              <a:rPr lang="ru-RU" sz="1600" b="1" smtClean="0"/>
              <a:t>Автор </a:t>
            </a:r>
            <a:r>
              <a:rPr lang="ru-RU" sz="1600" b="1"/>
              <a:t>анализирует широкий спектр тем, образов и мотивов, которыми представлено многогранное творчество художника. В конце каждого раздела учебного пособия представлены вопросы и задания, позволяющие проверить прочность полученных знаний и активизировать творческий потенциал.</a:t>
            </a:r>
          </a:p>
        </p:txBody>
      </p:sp>
      <p:sp>
        <p:nvSpPr>
          <p:cNvPr id="8" name="Заголовок 1"/>
          <p:cNvSpPr>
            <a:spLocks noGrp="1"/>
          </p:cNvSpPr>
          <p:nvPr/>
        </p:nvSpPr>
        <p:spPr>
          <a:xfrm>
            <a:off x="467544" y="44624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Книги, доступные читателям РГУ СоцТех</a:t>
            </a:r>
            <a:endParaRPr lang="ru-RU" sz="3600" b="1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48" y="836712"/>
            <a:ext cx="1968280" cy="27865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3933056"/>
            <a:ext cx="6840760" cy="27363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Южакова, Ю. А. Поэтическая картина мира С.А. Есенина: обзор лексикосемантических групп и полей : монография / Ю. А. Южакова. — Рязань : РГУ имени С.А</a:t>
            </a:r>
            <a:r>
              <a:rPr lang="ru-RU" sz="1600" b="1" smtClean="0"/>
              <a:t>. Есенина</a:t>
            </a:r>
            <a:r>
              <a:rPr lang="ru-RU" sz="1600" b="1"/>
              <a:t>, 2024. — 226 с. — ISBN 978-5-907811-44-7. — Текст : электронный // Лань : электронно-библиотечная система. — URL: </a:t>
            </a:r>
            <a:r>
              <a:rPr lang="ru-RU" sz="1600" b="1">
                <a:hlinkClick r:id="rId4"/>
              </a:rPr>
              <a:t>https://</a:t>
            </a:r>
            <a:r>
              <a:rPr lang="ru-RU" sz="1600" b="1" smtClean="0">
                <a:hlinkClick r:id="rId4"/>
              </a:rPr>
              <a:t>e.lanbook.com/book/438668</a:t>
            </a:r>
            <a:r>
              <a:rPr lang="ru-RU" sz="1600" b="1" smtClean="0"/>
              <a:t>. </a:t>
            </a:r>
            <a:r>
              <a:rPr lang="ru-RU" sz="1600" b="1"/>
              <a:t>— Режим доступа: для авториз. пользователей</a:t>
            </a:r>
            <a:r>
              <a:rPr lang="ru-RU" sz="1600" b="1" smtClean="0"/>
              <a:t>.</a:t>
            </a:r>
          </a:p>
          <a:p>
            <a:pPr algn="ctr"/>
            <a:r>
              <a:rPr lang="ru-RU" sz="1600" b="1" smtClean="0"/>
              <a:t> </a:t>
            </a:r>
          </a:p>
          <a:p>
            <a:pPr algn="ctr"/>
            <a:r>
              <a:rPr lang="ru-RU" sz="1600" b="1"/>
              <a:t>В работе представлены и охарактеризованы тематические группы лексических средств на основе функционального подхода, проанализированы закономерности их употребления, выявлены основания сочетаемости и пути зарождения авторских </a:t>
            </a:r>
            <a:r>
              <a:rPr lang="ru-RU" sz="1600" b="1" smtClean="0"/>
              <a:t>тропов.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0" t="31314" r="53323" b="31863"/>
          <a:stretch>
            <a:fillRect/>
          </a:stretch>
        </p:blipFill>
        <p:spPr bwMode="auto">
          <a:xfrm>
            <a:off x="155441" y="3789040"/>
            <a:ext cx="1968287" cy="29355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364919"/>
      </p:ext>
    </p:extLst>
  </p:cSld>
  <p:clrMapOvr>
    <a:masterClrMapping/>
  </p:clrMapOvr>
  <p:transition spd="slow">
    <p:pull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Прямоугольник 9"/>
          <p:cNvSpPr/>
          <p:nvPr/>
        </p:nvSpPr>
        <p:spPr>
          <a:xfrm>
            <a:off x="2051720" y="692696"/>
            <a:ext cx="6840760" cy="1080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Есенин был хорошо образован, много читал, однако совсем не знал языков. Со своей женой Айседорой он не мог говорить по-английски, а она едва изъяснялась по-русски. Живя за границей, с иностранцами он общался с помощью переводчика.</a:t>
            </a:r>
          </a:p>
        </p:txBody>
      </p:sp>
      <p:sp>
        <p:nvSpPr>
          <p:cNvPr id="8" name="Заголовок 1"/>
          <p:cNvSpPr>
            <a:spLocks noGrp="1"/>
          </p:cNvSpPr>
          <p:nvPr/>
        </p:nvSpPr>
        <p:spPr>
          <a:xfrm>
            <a:off x="467544" y="44624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Интересные факты</a:t>
            </a:r>
            <a:endParaRPr lang="ru-RU" sz="3600" b="1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916832"/>
            <a:ext cx="6840760" cy="16561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Среди всех женщин Сергея Есенина самую большую привязанность к нему имела Галина Бениславская. Она не только занималась его литературными делами, вела переговоры с издательствами, но и принимала поэта каждый раз, когда у него заканчивался очередной роман. Через год после смерти писателя Галина застрелилась на его могиле</a:t>
            </a:r>
            <a:r>
              <a:rPr lang="ru-RU" sz="1600" b="1" smtClean="0"/>
              <a:t>.</a:t>
            </a:r>
            <a:endParaRPr lang="ru-RU" sz="1600" b="1"/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3789040"/>
            <a:ext cx="6840760" cy="1080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Сергей Есенин был фигурантом нескольких уголовных дел о хулиганстве, также его обвиняли в антисемитизме. Поначалу он лишь создавал образ пьяницы и дебошира, пока пагубная привычка не поглотила его. Под воздействием алкоголя у поэта рождались стихи с нецензурной </a:t>
            </a:r>
            <a:r>
              <a:rPr lang="ru-RU" sz="1600" b="1" smtClean="0"/>
              <a:t>лексикой</a:t>
            </a:r>
            <a:endParaRPr lang="ru-RU" sz="1600" b="1"/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5085184"/>
            <a:ext cx="6840760" cy="13681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Идейным литературным оппонентом Есенина был, конечно, Маяковский, который принадлежал к футуристам. Поэты могли публично принижать творчество друг друга, однако каждый из них был высокого мнения о таланте другого</a:t>
            </a:r>
            <a:r>
              <a:rPr lang="ru-RU" sz="1600" b="1" smtClean="0"/>
              <a:t>.</a:t>
            </a:r>
            <a:endParaRPr lang="ru-RU" sz="1600" b="1"/>
          </a:p>
        </p:txBody>
      </p:sp>
    </p:spTree>
    <p:extLst>
      <p:ext uri="{BB962C8B-B14F-4D97-AF65-F5344CB8AC3E}">
        <p14:creationId xmlns:p14="http://schemas.microsoft.com/office/powerpoint/2010/main" val="2100200268"/>
      </p:ext>
    </p:extLst>
  </p:cSld>
  <p:clrMapOvr>
    <a:masterClrMapping/>
  </p:clrMapOvr>
  <p:transition spd="slow">
    <p:pull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Заголовок 1"/>
          <p:cNvSpPr>
            <a:spLocks noGrp="1"/>
          </p:cNvSpPr>
          <p:nvPr/>
        </p:nvSpPr>
        <p:spPr>
          <a:xfrm>
            <a:off x="827584" y="161206"/>
            <a:ext cx="7772400" cy="675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Краткая биография</a:t>
            </a:r>
            <a:endParaRPr lang="ru-RU" sz="3600" b="1"/>
          </a:p>
        </p:txBody>
      </p:sp>
      <p:sp>
        <p:nvSpPr>
          <p:cNvPr id="12" name="Подзаголовок 2"/>
          <p:cNvSpPr>
            <a:spLocks noGrp="1"/>
          </p:cNvSpPr>
          <p:nvPr/>
        </p:nvSpPr>
        <p:spPr>
          <a:xfrm>
            <a:off x="467544" y="836712"/>
            <a:ext cx="8352928" cy="5760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000" algn="just">
              <a:spcBef>
                <a:spcPct val="0"/>
              </a:spcBef>
            </a:pPr>
            <a:r>
              <a:rPr lang="ru-RU" sz="1600" b="1">
                <a:solidFill>
                  <a:schemeClr val="tx1"/>
                </a:solidFill>
              </a:rPr>
              <a:t>Родился 21 сентября (3 октября) 1895 года в с. Константиново Рязанской губернии в семье </a:t>
            </a:r>
            <a:r>
              <a:rPr lang="ru-RU" sz="1600" b="1" smtClean="0">
                <a:solidFill>
                  <a:schemeClr val="tx1"/>
                </a:solidFill>
              </a:rPr>
              <a:t>крестьянина. Образование Есениным </a:t>
            </a:r>
            <a:r>
              <a:rPr lang="ru-RU" sz="1600" b="1">
                <a:solidFill>
                  <a:schemeClr val="tx1"/>
                </a:solidFill>
              </a:rPr>
              <a:t>было получено в местном земском училище (1904–1909), затем до 1912 года – в классе церковно-приходской школы. В 1913 году поступил </a:t>
            </a:r>
            <a:r>
              <a:rPr lang="ru-RU" sz="1600" b="1" smtClean="0">
                <a:solidFill>
                  <a:schemeClr val="tx1"/>
                </a:solidFill>
              </a:rPr>
              <a:t>в городской </a:t>
            </a:r>
            <a:r>
              <a:rPr lang="ru-RU" sz="1600" b="1">
                <a:solidFill>
                  <a:schemeClr val="tx1"/>
                </a:solidFill>
              </a:rPr>
              <a:t>народный университет Шанявского в Москве</a:t>
            </a:r>
            <a:r>
              <a:rPr lang="ru-RU" sz="1600" b="1" smtClean="0">
                <a:solidFill>
                  <a:schemeClr val="tx1"/>
                </a:solidFill>
              </a:rPr>
              <a:t>.</a:t>
            </a:r>
          </a:p>
          <a:p>
            <a:pPr indent="450000" algn="just">
              <a:spcBef>
                <a:spcPct val="0"/>
              </a:spcBef>
            </a:pPr>
            <a:r>
              <a:rPr lang="ru-RU" sz="1600" b="1">
                <a:solidFill>
                  <a:schemeClr val="tx1"/>
                </a:solidFill>
              </a:rPr>
              <a:t>Впервые стихотворения Сергея Есенина были опубликованы в 1914 году</a:t>
            </a:r>
            <a:r>
              <a:rPr lang="ru-RU" sz="1600" b="1" smtClean="0">
                <a:solidFill>
                  <a:schemeClr val="tx1"/>
                </a:solidFill>
              </a:rPr>
              <a:t>. В </a:t>
            </a:r>
            <a:r>
              <a:rPr lang="ru-RU" sz="1600" b="1">
                <a:solidFill>
                  <a:schemeClr val="tx1"/>
                </a:solidFill>
              </a:rPr>
              <a:t>Петрограде свои стихи Есенин читает Александру Блоку и другим поэтам. Сближается с группой «новокрестьянских поэтов», и сам увлекается этим направлением. После публикации первых сборников («Радуница»,1916 г.) поэт получил широкую известность</a:t>
            </a:r>
            <a:r>
              <a:rPr lang="ru-RU" sz="1600" b="1" smtClean="0">
                <a:solidFill>
                  <a:schemeClr val="tx1"/>
                </a:solidFill>
              </a:rPr>
              <a:t>. В </a:t>
            </a:r>
            <a:r>
              <a:rPr lang="ru-RU" sz="1600" b="1">
                <a:solidFill>
                  <a:schemeClr val="tx1"/>
                </a:solidFill>
              </a:rPr>
              <a:t>лирике Есенин психологически подходит к описанию пейзажей. Еще одной темой поэзии Есенина является крестьянская Русь, любовь к которой чувствуется во многих его произведениях</a:t>
            </a:r>
            <a:r>
              <a:rPr lang="ru-RU" sz="1600" b="1" smtClean="0">
                <a:solidFill>
                  <a:schemeClr val="tx1"/>
                </a:solidFill>
              </a:rPr>
              <a:t>. Начиная </a:t>
            </a:r>
            <a:r>
              <a:rPr lang="ru-RU" sz="1600" b="1">
                <a:solidFill>
                  <a:schemeClr val="tx1"/>
                </a:solidFill>
              </a:rPr>
              <a:t>с 1914 года Сергей Александрович печатается в детских изданиях, пишет стихи для детей (стихотворения «Сиротка»,1914 г., «Побирушка»,1915 г., повесть «Яр»,1916 г., «Сказка о пастушонке Пете…»,1925 г</a:t>
            </a:r>
            <a:r>
              <a:rPr lang="ru-RU" sz="1600" b="1" smtClean="0">
                <a:solidFill>
                  <a:schemeClr val="tx1"/>
                </a:solidFill>
              </a:rPr>
              <a:t>.). В </a:t>
            </a:r>
            <a:r>
              <a:rPr lang="ru-RU" sz="1600" b="1">
                <a:solidFill>
                  <a:schemeClr val="tx1"/>
                </a:solidFill>
              </a:rPr>
              <a:t>это время к Есенину приходит настоящая популярность, его приглашают на различные поэтические встречи. </a:t>
            </a:r>
            <a:r>
              <a:rPr lang="ru-RU" sz="1600" b="1" smtClean="0">
                <a:solidFill>
                  <a:schemeClr val="tx1"/>
                </a:solidFill>
              </a:rPr>
              <a:t>В </a:t>
            </a:r>
            <a:r>
              <a:rPr lang="ru-RU" sz="1600" b="1">
                <a:solidFill>
                  <a:schemeClr val="tx1"/>
                </a:solidFill>
              </a:rPr>
              <a:t>1918–1920 годах Есенин увлекается имажинизмом, выпускает сборники стихов: «Исповедь хулигана»(1921),«Трерядница»(1921), «Стихи скандалиста»(1923), «Москва кабацкая»(1924). </a:t>
            </a:r>
            <a:endParaRPr lang="ru-RU" sz="1600" b="1" smtClean="0">
              <a:solidFill>
                <a:schemeClr val="tx1"/>
              </a:solidFill>
            </a:endParaRPr>
          </a:p>
          <a:p>
            <a:pPr indent="450000" algn="just">
              <a:spcBef>
                <a:spcPct val="0"/>
              </a:spcBef>
            </a:pPr>
            <a:r>
              <a:rPr lang="ru-RU" sz="1600" b="1" smtClean="0">
                <a:solidFill>
                  <a:schemeClr val="tx1"/>
                </a:solidFill>
              </a:rPr>
              <a:t>После </a:t>
            </a:r>
            <a:r>
              <a:rPr lang="ru-RU" sz="1600" b="1">
                <a:solidFill>
                  <a:schemeClr val="tx1"/>
                </a:solidFill>
              </a:rPr>
              <a:t>знакомства с танцовщицей Айседорой Дункан в 1921 году, Есенин вскоре женится на ней. До этого жил с А.Р</a:t>
            </a:r>
            <a:r>
              <a:rPr lang="ru-RU" sz="1600" b="1" smtClean="0">
                <a:solidFill>
                  <a:schemeClr val="tx1"/>
                </a:solidFill>
              </a:rPr>
              <a:t>. Изрядновой </a:t>
            </a:r>
            <a:r>
              <a:rPr lang="ru-RU" sz="1600" b="1">
                <a:solidFill>
                  <a:schemeClr val="tx1"/>
                </a:solidFill>
              </a:rPr>
              <a:t>(имел с ней сына Юрия), З.Н</a:t>
            </a:r>
            <a:r>
              <a:rPr lang="ru-RU" sz="1600" b="1" smtClean="0">
                <a:solidFill>
                  <a:schemeClr val="tx1"/>
                </a:solidFill>
              </a:rPr>
              <a:t>. Райх </a:t>
            </a:r>
            <a:r>
              <a:rPr lang="ru-RU" sz="1600" b="1">
                <a:solidFill>
                  <a:schemeClr val="tx1"/>
                </a:solidFill>
              </a:rPr>
              <a:t>(сын Константин, дочь Татьяна), Н</a:t>
            </a:r>
            <a:r>
              <a:rPr lang="ru-RU" sz="1600" b="1" smtClean="0">
                <a:solidFill>
                  <a:schemeClr val="tx1"/>
                </a:solidFill>
              </a:rPr>
              <a:t>. Вольпиной </a:t>
            </a:r>
            <a:r>
              <a:rPr lang="ru-RU" sz="1600" b="1">
                <a:solidFill>
                  <a:schemeClr val="tx1"/>
                </a:solidFill>
              </a:rPr>
              <a:t>(сын Александр</a:t>
            </a:r>
            <a:r>
              <a:rPr lang="ru-RU" sz="1600" b="1" smtClean="0">
                <a:solidFill>
                  <a:schemeClr val="tx1"/>
                </a:solidFill>
              </a:rPr>
              <a:t>). После </a:t>
            </a:r>
            <a:r>
              <a:rPr lang="ru-RU" sz="1600" b="1">
                <a:solidFill>
                  <a:schemeClr val="tx1"/>
                </a:solidFill>
              </a:rPr>
              <a:t>свадьбы с Дункан путешествовал по Европе, США. Их брак оказался краток: в 1923 году пара распалась, и Есенин вернулся в Москву. Осенью 1925 года поэт женится на внучке Л. Толстого – Софье Андреевне.</a:t>
            </a:r>
          </a:p>
        </p:txBody>
      </p:sp>
    </p:spTree>
    <p:extLst>
      <p:ext uri="{BB962C8B-B14F-4D97-AF65-F5344CB8AC3E}">
        <p14:creationId xmlns:p14="http://schemas.microsoft.com/office/powerpoint/2010/main" val="1526306194"/>
      </p:ext>
    </p:extLst>
  </p:cSld>
  <p:clrMapOvr>
    <a:masterClrMapping/>
  </p:clrMapOvr>
  <p:transition spd="slow">
    <p:pull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одзаголовок 2"/>
          <p:cNvSpPr>
            <a:spLocks noGrp="1"/>
          </p:cNvSpPr>
          <p:nvPr/>
        </p:nvSpPr>
        <p:spPr>
          <a:xfrm>
            <a:off x="3707904" y="2192389"/>
            <a:ext cx="5170613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b="1" i="1" smtClean="0">
                <a:solidFill>
                  <a:schemeClr val="tx1"/>
                </a:solidFill>
              </a:rPr>
              <a:t>Ведь и себя я не сберег </a:t>
            </a:r>
            <a:r>
              <a:rPr lang="ru-RU" sz="2800" b="1" i="1">
                <a:solidFill>
                  <a:schemeClr val="tx1"/>
                </a:solidFill>
              </a:rPr>
              <a:t> </a:t>
            </a:r>
            <a:r>
              <a:rPr lang="ru-RU" sz="2800" b="1" i="1" smtClean="0">
                <a:solidFill>
                  <a:schemeClr val="tx1"/>
                </a:solidFill>
              </a:rPr>
              <a:t>        Для тихой жизни, для улыбок. Так мало пройдено дорог,      Так много сделано ошибок.</a:t>
            </a:r>
            <a:endParaRPr lang="ru-RU" sz="2800" b="1" i="1">
              <a:solidFill>
                <a:schemeClr val="tx1"/>
              </a:solidFill>
            </a:endParaRPr>
          </a:p>
          <a:p>
            <a:pPr algn="r"/>
            <a:r>
              <a:rPr lang="ru-RU" sz="2800" b="1" i="1" smtClean="0">
                <a:solidFill>
                  <a:schemeClr val="tx1"/>
                </a:solidFill>
              </a:rPr>
              <a:t>С.А. Есенин</a:t>
            </a:r>
            <a:endParaRPr lang="ru-RU" sz="2800" b="1" i="1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3" r="27420"/>
          <a:stretch>
            <a:fillRect/>
          </a:stretch>
        </p:blipFill>
        <p:spPr bwMode="auto">
          <a:xfrm>
            <a:off x="323528" y="1124744"/>
            <a:ext cx="3493662" cy="4603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694758"/>
      </p:ext>
    </p:extLst>
  </p:cSld>
  <p:clrMapOvr>
    <a:masterClrMapping/>
  </p:clrMapOvr>
  <p:transition spd="slow">
    <p:pull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Заголовок 1"/>
          <p:cNvSpPr>
            <a:spLocks noGrp="1"/>
          </p:cNvSpPr>
          <p:nvPr/>
        </p:nvSpPr>
        <p:spPr>
          <a:xfrm>
            <a:off x="827584" y="161206"/>
            <a:ext cx="7772400" cy="675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Краткая биография</a:t>
            </a:r>
            <a:endParaRPr lang="ru-RU" sz="3600" b="1"/>
          </a:p>
        </p:txBody>
      </p:sp>
      <p:sp>
        <p:nvSpPr>
          <p:cNvPr id="12" name="Подзаголовок 2"/>
          <p:cNvSpPr>
            <a:spLocks noGrp="1"/>
          </p:cNvSpPr>
          <p:nvPr/>
        </p:nvSpPr>
        <p:spPr>
          <a:xfrm>
            <a:off x="467544" y="836712"/>
            <a:ext cx="8352928" cy="5760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000" algn="just">
              <a:spcBef>
                <a:spcPct val="0"/>
              </a:spcBef>
            </a:pPr>
            <a:r>
              <a:rPr lang="ru-RU" sz="1600" b="1">
                <a:solidFill>
                  <a:schemeClr val="tx1"/>
                </a:solidFill>
              </a:rPr>
              <a:t>Алкогольная зависимость не могла бесследно пройти для здоровья писателя. О его запоях знали не только знакомые, но и власти. Лечение в психоневрологической клинике не принесло должного результата, поскольку Сергей Есенин прервал его и направился в Ленинград. Туда поэт прибыл 24 декабря 1925 года и поселился в гостинице «Англетер». Здесь он когда-то бывал с Айседорой Дункан</a:t>
            </a:r>
            <a:r>
              <a:rPr lang="ru-RU" sz="1600" b="1" smtClean="0">
                <a:solidFill>
                  <a:schemeClr val="tx1"/>
                </a:solidFill>
              </a:rPr>
              <a:t>.</a:t>
            </a:r>
          </a:p>
          <a:p>
            <a:pPr indent="450000" algn="just">
              <a:spcBef>
                <a:spcPct val="0"/>
              </a:spcBef>
            </a:pPr>
            <a:r>
              <a:rPr lang="ru-RU" sz="1600" b="1" smtClean="0">
                <a:solidFill>
                  <a:schemeClr val="tx1"/>
                </a:solidFill>
              </a:rPr>
              <a:t>Уже </a:t>
            </a:r>
            <a:r>
              <a:rPr lang="ru-RU" sz="1600" b="1">
                <a:solidFill>
                  <a:schemeClr val="tx1"/>
                </a:solidFill>
              </a:rPr>
              <a:t>28 декабря стало известно о смерти Сергея Есенина. Друг поэта Георгий Устинов нашел его в номере мертвым. Дверь внутрь была заперта, и ее пришлось взламывать ломом. После этого вошедшие увидели жуткую картину: вещи повсюду разбросаны, а на шее лежавшего на диване литератора завязана петля, сделанная из простыни. На лице и груди молодого гения было множество ссадин, на полу – пятна крови. Свое последнее стихотворение Сергей Есенин передал Вольфу Эрлиху. Оно называлось «До свиданья, друг мой, до свиданья...». Произведение было написано 27 декабря, причем кровью. Автор сообщил Эрлиху, что в номере не оказалось чернил.</a:t>
            </a:r>
          </a:p>
          <a:p>
            <a:pPr indent="450000" algn="just">
              <a:spcBef>
                <a:spcPct val="0"/>
              </a:spcBef>
            </a:pPr>
            <a:r>
              <a:rPr lang="ru-RU" sz="1600" b="1" smtClean="0">
                <a:solidFill>
                  <a:schemeClr val="tx1"/>
                </a:solidFill>
              </a:rPr>
              <a:t>Через </a:t>
            </a:r>
            <a:r>
              <a:rPr lang="ru-RU" sz="1600" b="1">
                <a:solidFill>
                  <a:schemeClr val="tx1"/>
                </a:solidFill>
              </a:rPr>
              <a:t>несколько десятилетий возникли версии об убийстве поэта. Их сторонники детально изучили посмертные фото, на которых запечатлен Серей Есенин. В итоге они пришли к выводу, что литератор был сильно избит. В юности сын крестьянина увлекался кулачными боями и мог запросто дать отпор напавшим на него убийцам. Также, на их взгляд, факт самоубийства опровергало отсутствие на шее трупа странгуляционной полосы.</a:t>
            </a:r>
          </a:p>
          <a:p>
            <a:pPr indent="450000" algn="just">
              <a:spcBef>
                <a:spcPct val="0"/>
              </a:spcBef>
            </a:pPr>
            <a:r>
              <a:rPr lang="ru-RU" sz="1600" b="1" smtClean="0">
                <a:solidFill>
                  <a:schemeClr val="tx1"/>
                </a:solidFill>
              </a:rPr>
              <a:t>Обстоятельства</a:t>
            </a:r>
            <a:r>
              <a:rPr lang="ru-RU" sz="1600" b="1">
                <a:solidFill>
                  <a:schemeClr val="tx1"/>
                </a:solidFill>
              </a:rPr>
              <a:t>, при которых Сергей Есенин ушел из жизни, не выяснены до сих пор.</a:t>
            </a:r>
          </a:p>
        </p:txBody>
      </p:sp>
    </p:spTree>
    <p:extLst>
      <p:ext uri="{BB962C8B-B14F-4D97-AF65-F5344CB8AC3E}">
        <p14:creationId xmlns:p14="http://schemas.microsoft.com/office/powerpoint/2010/main" val="459093885"/>
      </p:ext>
    </p:extLst>
  </p:cSld>
  <p:clrMapOvr>
    <a:masterClrMapping/>
  </p:clrMapOvr>
  <p:transition spd="slow">
    <p:pull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" t="13387" r="10419"/>
          <a:stretch>
            <a:fillRect/>
          </a:stretch>
        </p:blipFill>
        <p:spPr bwMode="auto">
          <a:xfrm>
            <a:off x="680987" y="80665"/>
            <a:ext cx="1874789" cy="2681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2708920"/>
            <a:ext cx="2880320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smtClean="0"/>
              <a:t>С. Есенин с сестрами, 1912 г.</a:t>
            </a:r>
            <a:endParaRPr lang="ru-RU" sz="1600" b="1" i="1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4062" y="548680"/>
            <a:ext cx="2990106" cy="1933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1840" y="2442374"/>
            <a:ext cx="288032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smtClean="0"/>
              <a:t>С. Есенин при военном госпитале, 1916 г.</a:t>
            </a:r>
            <a:endParaRPr lang="ru-RU" sz="1600" b="1" i="1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9"/>
          <a:stretch>
            <a:fillRect/>
          </a:stretch>
        </p:blipFill>
        <p:spPr bwMode="auto">
          <a:xfrm>
            <a:off x="6588224" y="121792"/>
            <a:ext cx="2134347" cy="2587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56176" y="2734761"/>
            <a:ext cx="288032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smtClean="0"/>
              <a:t>С. Есенин и С. Городецкий, 1916 г.</a:t>
            </a:r>
            <a:endParaRPr lang="ru-RU" sz="1600" b="1" i="1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212975"/>
            <a:ext cx="1975944" cy="2853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496" y="6156593"/>
            <a:ext cx="2736304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smtClean="0"/>
              <a:t>Есенин и Айседора Дункан, 1922 г.</a:t>
            </a:r>
            <a:endParaRPr lang="ru-RU" sz="1600" b="1" i="1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9"/>
          <a:stretch>
            <a:fillRect/>
          </a:stretch>
        </p:blipFill>
        <p:spPr bwMode="auto">
          <a:xfrm>
            <a:off x="3500809" y="3140968"/>
            <a:ext cx="1935287" cy="2836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03848" y="5949280"/>
            <a:ext cx="2736304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smtClean="0"/>
              <a:t>С.А. Есенин и С.А. Толстая, 1925 г.</a:t>
            </a:r>
            <a:endParaRPr lang="ru-RU" sz="1600" b="1" i="1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9601" y="3540627"/>
            <a:ext cx="2825856" cy="2264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228184" y="5877272"/>
            <a:ext cx="2736304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smtClean="0"/>
              <a:t>С.А</a:t>
            </a:r>
            <a:r>
              <a:rPr lang="ru-RU" sz="1600" b="1" i="1"/>
              <a:t>. Есенин после смерти (на кушетке в коридоре около пятого номера)</a:t>
            </a:r>
          </a:p>
        </p:txBody>
      </p:sp>
    </p:spTree>
    <p:extLst>
      <p:ext uri="{BB962C8B-B14F-4D97-AF65-F5344CB8AC3E}">
        <p14:creationId xmlns:p14="http://schemas.microsoft.com/office/powerpoint/2010/main" val="1016734243"/>
      </p:ext>
    </p:extLst>
  </p:cSld>
  <p:clrMapOvr>
    <a:masterClrMapping/>
  </p:clrMapOvr>
  <p:transition spd="slow">
    <p:pull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836711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Есенин, </a:t>
            </a:r>
            <a:r>
              <a:rPr lang="ru-RU" sz="1600" b="1" smtClean="0"/>
              <a:t>С.А. Собрание </a:t>
            </a:r>
            <a:r>
              <a:rPr lang="ru-RU" sz="1600" b="1"/>
              <a:t>сочинений в 2 томах. Том 1. Стихотворения, поэмы / </a:t>
            </a:r>
            <a:r>
              <a:rPr lang="ru-RU" sz="1600" b="1" smtClean="0"/>
              <a:t>С.А. Есенин. </a:t>
            </a:r>
            <a:r>
              <a:rPr lang="ru-RU" sz="1600" b="1"/>
              <a:t>– М</a:t>
            </a:r>
            <a:r>
              <a:rPr lang="ru-RU" sz="1600" b="1" smtClean="0"/>
              <a:t>.: </a:t>
            </a:r>
            <a:r>
              <a:rPr lang="ru-RU" sz="1600" b="1"/>
              <a:t>Русская книга, 1992 . – 478 с. </a:t>
            </a:r>
            <a:r>
              <a:rPr lang="ru-RU" sz="1600" b="1" smtClean="0"/>
              <a:t>– </a:t>
            </a:r>
            <a:r>
              <a:rPr lang="ru-RU" sz="1600" b="1"/>
              <a:t>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</a:t>
            </a:r>
            <a:endParaRPr lang="ru-RU" sz="1600" b="1" smtClean="0"/>
          </a:p>
          <a:p>
            <a:pPr algn="ctr"/>
            <a:r>
              <a:rPr lang="ru-RU" sz="1600" b="1" smtClean="0"/>
              <a:t> </a:t>
            </a:r>
          </a:p>
          <a:p>
            <a:pPr algn="ctr"/>
            <a:r>
              <a:rPr lang="ru-RU" sz="1600" b="1" smtClean="0"/>
              <a:t>В первый том настоящего издания вошло трехтомное собрание стихотворений, подготовленное Есениным в 1925 г., и известные поэмы «Пугачев», «Анна Снегина», «Песнь о великом походе», «Поэма о 36», «Страна негодяев», «Черный человек».</a:t>
            </a:r>
            <a:endParaRPr lang="ru-RU" sz="1600" b="1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3938599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Есенин, </a:t>
            </a:r>
            <a:r>
              <a:rPr lang="ru-RU" sz="1600" b="1" smtClean="0"/>
              <a:t>С.А. Сочинения </a:t>
            </a:r>
            <a:r>
              <a:rPr lang="ru-RU" sz="1600" b="1"/>
              <a:t>/ </a:t>
            </a:r>
            <a:r>
              <a:rPr lang="ru-RU" sz="1600" b="1" smtClean="0"/>
              <a:t>С.А. Есенин. </a:t>
            </a:r>
            <a:r>
              <a:rPr lang="ru-RU" sz="1600" b="1"/>
              <a:t>– М</a:t>
            </a:r>
            <a:r>
              <a:rPr lang="ru-RU" sz="1600" b="1" smtClean="0"/>
              <a:t>.: </a:t>
            </a:r>
            <a:r>
              <a:rPr lang="ru-RU" sz="1600" b="1"/>
              <a:t>Художественная </a:t>
            </a:r>
            <a:r>
              <a:rPr lang="ru-RU" sz="1600" b="1" smtClean="0"/>
              <a:t>литература, </a:t>
            </a:r>
            <a:r>
              <a:rPr lang="ru-RU" sz="1600" b="1"/>
              <a:t>1988. – 702 с</a:t>
            </a:r>
            <a:r>
              <a:rPr lang="ru-RU" sz="1600" b="1" smtClean="0"/>
              <a:t>. </a:t>
            </a:r>
            <a:r>
              <a:rPr lang="ru-RU" sz="1600" b="1"/>
              <a:t>– 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 </a:t>
            </a:r>
            <a:endParaRPr lang="ru-RU" sz="1600" b="1" smtClean="0"/>
          </a:p>
          <a:p>
            <a:pPr algn="ctr"/>
            <a:endParaRPr lang="ru-RU" sz="1600" b="1" smtClean="0"/>
          </a:p>
          <a:p>
            <a:pPr algn="ctr"/>
            <a:r>
              <a:rPr lang="ru-RU" sz="1600" b="1" smtClean="0"/>
              <a:t>Настоящее издание представляет собой фактически собрание сочинений в одном томе: в него вошли все художественные произведения С.А. Есенина, а также проза и литературно-критические статьи.</a:t>
            </a:r>
            <a:endParaRPr lang="ru-RU" sz="1600" b="1"/>
          </a:p>
        </p:txBody>
      </p:sp>
      <p:sp>
        <p:nvSpPr>
          <p:cNvPr id="8" name="Заголовок 1"/>
          <p:cNvSpPr>
            <a:spLocks noGrp="1"/>
          </p:cNvSpPr>
          <p:nvPr/>
        </p:nvSpPr>
        <p:spPr>
          <a:xfrm>
            <a:off x="467544" y="44624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Книги, доступные читателям РГУ СоцТех</a:t>
            </a:r>
            <a:endParaRPr lang="ru-RU" sz="3600" b="1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3" t="12476" r="13510" b="5750"/>
          <a:stretch>
            <a:fillRect/>
          </a:stretch>
        </p:blipFill>
        <p:spPr bwMode="auto">
          <a:xfrm>
            <a:off x="211792" y="836712"/>
            <a:ext cx="1911936" cy="2592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34"/>
          <a:stretch>
            <a:fillRect/>
          </a:stretch>
        </p:blipFill>
        <p:spPr bwMode="auto">
          <a:xfrm>
            <a:off x="211792" y="3855505"/>
            <a:ext cx="1911935" cy="28138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498497"/>
      </p:ext>
    </p:extLst>
  </p:cSld>
  <p:clrMapOvr>
    <a:masterClrMapping/>
  </p:clrMapOvr>
  <p:transition spd="slow">
    <p:pull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836712"/>
            <a:ext cx="6840760" cy="24482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Есенин, </a:t>
            </a:r>
            <a:r>
              <a:rPr lang="ru-RU" sz="1600" b="1" smtClean="0"/>
              <a:t>С.А. </a:t>
            </a:r>
            <a:r>
              <a:rPr lang="ru-RU" sz="1600" b="1"/>
              <a:t>Собрание сочинений в 5 </a:t>
            </a:r>
            <a:r>
              <a:rPr lang="ru-RU" sz="1600" b="1" smtClean="0"/>
              <a:t>томах. </a:t>
            </a:r>
            <a:r>
              <a:rPr lang="ru-RU" sz="1600" b="1"/>
              <a:t>Том 3. Стихотворения, </a:t>
            </a:r>
            <a:r>
              <a:rPr lang="ru-RU" sz="1600" b="1" smtClean="0"/>
              <a:t>поэмы (1924-1925)  </a:t>
            </a:r>
            <a:r>
              <a:rPr lang="ru-RU" sz="1600" b="1"/>
              <a:t>/ </a:t>
            </a:r>
            <a:r>
              <a:rPr lang="ru-RU" sz="1600" b="1" smtClean="0"/>
              <a:t>С.А. Есенин. </a:t>
            </a:r>
            <a:r>
              <a:rPr lang="ru-RU" sz="1600" b="1"/>
              <a:t>– М</a:t>
            </a:r>
            <a:r>
              <a:rPr lang="ru-RU" sz="1600" b="1" smtClean="0"/>
              <a:t>.: </a:t>
            </a:r>
            <a:r>
              <a:rPr lang="ru-RU" sz="1600" b="1"/>
              <a:t>Художественная </a:t>
            </a:r>
            <a:r>
              <a:rPr lang="ru-RU" sz="1600" b="1" smtClean="0"/>
              <a:t>литература, </a:t>
            </a:r>
            <a:r>
              <a:rPr lang="ru-RU" sz="1600" b="1"/>
              <a:t>1967. – </a:t>
            </a:r>
            <a:r>
              <a:rPr lang="ru-RU" sz="1600" b="1" smtClean="0"/>
              <a:t>384 </a:t>
            </a:r>
            <a:r>
              <a:rPr lang="ru-RU" sz="1600" b="1"/>
              <a:t>с</a:t>
            </a:r>
            <a:r>
              <a:rPr lang="ru-RU" sz="1600" b="1" smtClean="0"/>
              <a:t>. </a:t>
            </a:r>
            <a:r>
              <a:rPr lang="ru-RU" sz="1600" b="1"/>
              <a:t>– 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</a:t>
            </a:r>
          </a:p>
          <a:p>
            <a:pPr algn="ctr"/>
            <a:endParaRPr lang="ru-RU" sz="1600" b="1" smtClean="0"/>
          </a:p>
          <a:p>
            <a:pPr algn="ctr"/>
            <a:r>
              <a:rPr lang="ru-RU" sz="1600" b="1" smtClean="0"/>
              <a:t> </a:t>
            </a:r>
            <a:r>
              <a:rPr lang="ru-RU" sz="1600" b="1"/>
              <a:t>В третий том вошли стихотворения </a:t>
            </a:r>
            <a:r>
              <a:rPr lang="ru-RU" sz="1600" b="1" smtClean="0"/>
              <a:t>1924-1925 </a:t>
            </a:r>
            <a:r>
              <a:rPr lang="ru-RU" sz="1600" b="1"/>
              <a:t>годов и поэмы</a:t>
            </a:r>
            <a:r>
              <a:rPr lang="ru-RU" sz="1600" b="1" smtClean="0"/>
              <a:t>: «Ленин», «Песнь </a:t>
            </a:r>
            <a:r>
              <a:rPr lang="ru-RU" sz="1600" b="1"/>
              <a:t>о великом </a:t>
            </a:r>
            <a:r>
              <a:rPr lang="ru-RU" sz="1600" b="1" smtClean="0"/>
              <a:t>походе», «Поэма </a:t>
            </a:r>
            <a:r>
              <a:rPr lang="ru-RU" sz="1600" b="1"/>
              <a:t>о </a:t>
            </a:r>
            <a:r>
              <a:rPr lang="ru-RU" sz="1600" b="1" smtClean="0"/>
              <a:t>36», «Анна Снегина», «Черный человек».</a:t>
            </a:r>
            <a:endParaRPr lang="ru-RU" sz="1600" b="1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4047424"/>
            <a:ext cx="6840760" cy="24482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Есенин, </a:t>
            </a:r>
            <a:r>
              <a:rPr lang="ru-RU" sz="1600" b="1" smtClean="0"/>
              <a:t>С.А. Собрание </a:t>
            </a:r>
            <a:r>
              <a:rPr lang="ru-RU" sz="1600" b="1"/>
              <a:t>сочинений в 5 </a:t>
            </a:r>
            <a:r>
              <a:rPr lang="ru-RU" sz="1600" b="1" smtClean="0"/>
              <a:t>томах. </a:t>
            </a:r>
            <a:r>
              <a:rPr lang="ru-RU" sz="1600" b="1"/>
              <a:t>Том </a:t>
            </a:r>
            <a:r>
              <a:rPr lang="ru-RU" sz="1600" b="1" smtClean="0"/>
              <a:t>4. Проза. Статьи и заметки </a:t>
            </a:r>
            <a:r>
              <a:rPr lang="ru-RU" sz="1600" b="1"/>
              <a:t>/ </a:t>
            </a:r>
            <a:r>
              <a:rPr lang="ru-RU" sz="1600" b="1" smtClean="0"/>
              <a:t>С.А. Есенин. </a:t>
            </a:r>
            <a:r>
              <a:rPr lang="ru-RU" sz="1600" b="1"/>
              <a:t>– М</a:t>
            </a:r>
            <a:r>
              <a:rPr lang="ru-RU" sz="1600" b="1" smtClean="0"/>
              <a:t>.: </a:t>
            </a:r>
            <a:r>
              <a:rPr lang="ru-RU" sz="1600" b="1"/>
              <a:t>Художественная </a:t>
            </a:r>
            <a:r>
              <a:rPr lang="ru-RU" sz="1600" b="1" smtClean="0"/>
              <a:t>литература, </a:t>
            </a:r>
            <a:r>
              <a:rPr lang="ru-RU" sz="1600" b="1"/>
              <a:t>1967 . – 327 с</a:t>
            </a:r>
            <a:r>
              <a:rPr lang="ru-RU" sz="1600" b="1" smtClean="0"/>
              <a:t>. </a:t>
            </a:r>
            <a:r>
              <a:rPr lang="ru-RU" sz="1600" b="1"/>
              <a:t>– 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</a:t>
            </a:r>
            <a:endParaRPr lang="ru-RU" sz="1600" b="1" smtClean="0"/>
          </a:p>
          <a:p>
            <a:pPr algn="ctr"/>
            <a:endParaRPr lang="ru-RU" sz="1600" b="1" smtClean="0"/>
          </a:p>
          <a:p>
            <a:pPr algn="ctr"/>
            <a:r>
              <a:rPr lang="ru-RU" sz="1600" b="1"/>
              <a:t> В четвертый том вошла проза: </a:t>
            </a:r>
            <a:r>
              <a:rPr lang="ru-RU" sz="1600" b="1" smtClean="0"/>
              <a:t>«Яр», «У </a:t>
            </a:r>
            <a:r>
              <a:rPr lang="ru-RU" sz="1600" b="1"/>
              <a:t>Белой </a:t>
            </a:r>
            <a:r>
              <a:rPr lang="ru-RU" sz="1600" b="1" smtClean="0"/>
              <a:t>воды», «Бобыль </a:t>
            </a:r>
            <a:r>
              <a:rPr lang="ru-RU" sz="1600" b="1"/>
              <a:t>и </a:t>
            </a:r>
            <a:r>
              <a:rPr lang="ru-RU" sz="1600" b="1" smtClean="0"/>
              <a:t>Дружок», </a:t>
            </a:r>
            <a:r>
              <a:rPr lang="ru-RU" sz="1600" b="1"/>
              <a:t>а также статьи и заметки писателя.</a:t>
            </a:r>
          </a:p>
        </p:txBody>
      </p:sp>
      <p:sp>
        <p:nvSpPr>
          <p:cNvPr id="8" name="Заголовок 1"/>
          <p:cNvSpPr>
            <a:spLocks noGrp="1"/>
          </p:cNvSpPr>
          <p:nvPr/>
        </p:nvSpPr>
        <p:spPr>
          <a:xfrm>
            <a:off x="467544" y="44624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Книги, доступные читателям РГУ СоцТех</a:t>
            </a:r>
            <a:endParaRPr lang="ru-RU" sz="3600" b="1"/>
          </a:p>
        </p:txBody>
      </p:sp>
      <p:sp>
        <p:nvSpPr>
          <p:cNvPr id="3" name="AutoShape 2" descr="А. И. Куприн. Собрание сочинений в 6 томах. Том 1. Произведения. 1889-1900  #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69" y="692696"/>
            <a:ext cx="2015059" cy="27363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3933056"/>
            <a:ext cx="2015059" cy="27363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244753"/>
      </p:ext>
    </p:extLst>
  </p:cSld>
  <p:clrMapOvr>
    <a:masterClrMapping/>
  </p:clrMapOvr>
  <p:transition spd="slow">
    <p:pull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Заголовок 1"/>
          <p:cNvSpPr>
            <a:spLocks noGrp="1"/>
          </p:cNvSpPr>
          <p:nvPr/>
        </p:nvSpPr>
        <p:spPr>
          <a:xfrm>
            <a:off x="467544" y="44624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Книги, доступные читателям РГУ СоцТех</a:t>
            </a:r>
            <a:endParaRPr lang="ru-RU" sz="3600" b="1"/>
          </a:p>
        </p:txBody>
      </p:sp>
      <p:sp>
        <p:nvSpPr>
          <p:cNvPr id="2" name="Прямоугольник 1"/>
          <p:cNvSpPr/>
          <p:nvPr/>
        </p:nvSpPr>
        <p:spPr>
          <a:xfrm>
            <a:off x="2119841" y="1063259"/>
            <a:ext cx="6840760" cy="2304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Есенин, </a:t>
            </a:r>
            <a:r>
              <a:rPr lang="ru-RU" sz="1600" b="1" smtClean="0"/>
              <a:t>С.А. О </a:t>
            </a:r>
            <a:r>
              <a:rPr lang="ru-RU" sz="1600" b="1"/>
              <a:t>Русь, взмахни крылами</a:t>
            </a:r>
            <a:r>
              <a:rPr lang="ru-RU" sz="1600" b="1" smtClean="0"/>
              <a:t>...: </a:t>
            </a:r>
            <a:r>
              <a:rPr lang="ru-RU" sz="1600" b="1"/>
              <a:t>стихотворения, поэмы / </a:t>
            </a:r>
            <a:r>
              <a:rPr lang="ru-RU" sz="1600" b="1" smtClean="0"/>
              <a:t>С.А. Есенин. </a:t>
            </a:r>
            <a:r>
              <a:rPr lang="ru-RU" sz="1600" b="1"/>
              <a:t>– М</a:t>
            </a:r>
            <a:r>
              <a:rPr lang="ru-RU" sz="1600" b="1" smtClean="0"/>
              <a:t>.: Альпари, </a:t>
            </a:r>
            <a:r>
              <a:rPr lang="ru-RU" sz="1600" b="1"/>
              <a:t>1995. – 653 с</a:t>
            </a:r>
            <a:r>
              <a:rPr lang="ru-RU" sz="1600" b="1" smtClean="0"/>
              <a:t>. </a:t>
            </a:r>
            <a:r>
              <a:rPr lang="ru-RU" sz="1600" b="1"/>
              <a:t>– 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</a:t>
            </a:r>
            <a:endParaRPr lang="ru-RU" sz="1600" b="1" smtClean="0"/>
          </a:p>
          <a:p>
            <a:pPr algn="ctr"/>
            <a:endParaRPr lang="ru-RU" sz="1600" b="1" smtClean="0"/>
          </a:p>
          <a:p>
            <a:pPr algn="ctr"/>
            <a:r>
              <a:rPr lang="ru-RU" sz="1600" b="1" smtClean="0"/>
              <a:t> </a:t>
            </a:r>
            <a:r>
              <a:rPr lang="ru-RU" sz="1600" b="1"/>
              <a:t>Сборник выпущен к 100-летию со дня рождения поэта. В него включены стихотворения разных циклов и поэмы.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24242" y="4149080"/>
            <a:ext cx="6840760" cy="2304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Есенин, </a:t>
            </a:r>
            <a:r>
              <a:rPr lang="ru-RU" sz="1600" b="1" smtClean="0"/>
              <a:t>С.А. Собрание </a:t>
            </a:r>
            <a:r>
              <a:rPr lang="ru-RU" sz="1600" b="1"/>
              <a:t>сочинений в трех </a:t>
            </a:r>
            <a:r>
              <a:rPr lang="ru-RU" sz="1600" b="1" smtClean="0"/>
              <a:t>томах. </a:t>
            </a:r>
            <a:r>
              <a:rPr lang="ru-RU" sz="1600" b="1"/>
              <a:t>Том 2 / С. А. </a:t>
            </a:r>
            <a:r>
              <a:rPr lang="ru-RU" sz="1600" b="1" smtClean="0"/>
              <a:t>Есенин; </a:t>
            </a:r>
            <a:r>
              <a:rPr lang="ru-RU" sz="1600" b="1"/>
              <a:t>под общ. ред. Е.А. Есениной и др</a:t>
            </a:r>
            <a:r>
              <a:rPr lang="ru-RU" sz="1600" b="1" smtClean="0"/>
              <a:t>. </a:t>
            </a:r>
            <a:r>
              <a:rPr lang="ru-RU" sz="1600" b="1"/>
              <a:t>– </a:t>
            </a:r>
            <a:r>
              <a:rPr lang="ru-RU" sz="1600" b="1" smtClean="0"/>
              <a:t>Москва: </a:t>
            </a:r>
            <a:r>
              <a:rPr lang="ru-RU" sz="1600" b="1"/>
              <a:t>Правда, 1970. – 448 с. </a:t>
            </a:r>
            <a:r>
              <a:rPr lang="ru-RU" sz="1600" b="1" smtClean="0"/>
              <a:t>– </a:t>
            </a:r>
            <a:r>
              <a:rPr lang="ru-RU" sz="1600" b="1"/>
              <a:t>(Библиотека отечественной классики). </a:t>
            </a:r>
            <a:r>
              <a:rPr lang="ru-RU" sz="1600" b="1" smtClean="0"/>
              <a:t>– </a:t>
            </a:r>
            <a:r>
              <a:rPr lang="ru-RU" sz="1600" b="1"/>
              <a:t>Текст (визуальный): непосредственный. </a:t>
            </a:r>
          </a:p>
          <a:p>
            <a:pPr algn="ctr"/>
            <a:r>
              <a:rPr lang="ru-RU" sz="1600" b="1" smtClean="0"/>
              <a:t> </a:t>
            </a:r>
          </a:p>
          <a:p>
            <a:pPr algn="ctr"/>
            <a:r>
              <a:rPr lang="ru-RU" sz="1600" b="1"/>
              <a:t>В книгу вошли: повесть </a:t>
            </a:r>
            <a:r>
              <a:rPr lang="ru-RU" sz="1600" b="1" smtClean="0"/>
              <a:t>«Поединок» </a:t>
            </a:r>
            <a:r>
              <a:rPr lang="ru-RU" sz="1600" b="1"/>
              <a:t>(1905), одно из наиболее Значительных произведений А.И</a:t>
            </a:r>
            <a:r>
              <a:rPr lang="ru-RU" sz="1600" b="1" smtClean="0"/>
              <a:t>. Куприна</a:t>
            </a:r>
            <a:r>
              <a:rPr lang="ru-RU" sz="1600" b="1"/>
              <a:t>, содержащее суровую критику русского военного быта, и лучшие рассказы писателя за период с 1894 по 1911 г. </a:t>
            </a:r>
            <a:r>
              <a:rPr lang="ru-RU" sz="1600" b="1" smtClean="0"/>
              <a:t>(«Allez!», «Тапер», «Река жизни» и </a:t>
            </a:r>
            <a:r>
              <a:rPr lang="ru-RU" sz="1600" b="1"/>
              <a:t>др.).</a:t>
            </a:r>
            <a:endParaRPr lang="ru-RU" sz="1600" b="1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886" y="908720"/>
            <a:ext cx="1897842" cy="26009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1" r="18482" b="10270"/>
          <a:stretch>
            <a:fillRect/>
          </a:stretch>
        </p:blipFill>
        <p:spPr bwMode="auto">
          <a:xfrm>
            <a:off x="225372" y="4005064"/>
            <a:ext cx="1898356" cy="25817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981958"/>
      </p:ext>
    </p:extLst>
  </p:cSld>
  <p:clrMapOvr>
    <a:masterClrMapping/>
  </p:clrMapOvr>
  <p:transition spd="slow">
    <p:pull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900040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Есенин, </a:t>
            </a:r>
            <a:r>
              <a:rPr lang="ru-RU" sz="1600" b="1" smtClean="0"/>
              <a:t>С.А. Стихотворения </a:t>
            </a:r>
            <a:r>
              <a:rPr lang="ru-RU" sz="1600" b="1"/>
              <a:t>и </a:t>
            </a:r>
            <a:r>
              <a:rPr lang="ru-RU" sz="1600" b="1" smtClean="0"/>
              <a:t>поэмы. </a:t>
            </a:r>
            <a:r>
              <a:rPr lang="ru-RU" sz="1600" b="1"/>
              <a:t>– М</a:t>
            </a:r>
            <a:r>
              <a:rPr lang="ru-RU" sz="1600" b="1" smtClean="0"/>
              <a:t>.: </a:t>
            </a:r>
            <a:r>
              <a:rPr lang="ru-RU" sz="1600" b="1"/>
              <a:t>Молодая </a:t>
            </a:r>
            <a:r>
              <a:rPr lang="ru-RU" sz="1600" b="1" smtClean="0"/>
              <a:t>гвардия, </a:t>
            </a:r>
            <a:r>
              <a:rPr lang="ru-RU" sz="1600" b="1"/>
              <a:t>1989. – 190 с</a:t>
            </a:r>
            <a:r>
              <a:rPr lang="ru-RU" sz="1600" b="1" smtClean="0"/>
              <a:t>. </a:t>
            </a:r>
            <a:r>
              <a:rPr lang="ru-RU" sz="1600" b="1"/>
              <a:t>– (Библиотека ХХ </a:t>
            </a:r>
            <a:r>
              <a:rPr lang="ru-RU" sz="1600" b="1" smtClean="0"/>
              <a:t>век; </a:t>
            </a:r>
            <a:r>
              <a:rPr lang="ru-RU" sz="1600" b="1"/>
              <a:t>выпуск 5 ; Поэт и время). </a:t>
            </a:r>
            <a:r>
              <a:rPr lang="ru-RU" sz="1600" b="1" smtClean="0"/>
              <a:t>– </a:t>
            </a:r>
            <a:r>
              <a:rPr lang="ru-RU" sz="1600" b="1"/>
              <a:t>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</a:t>
            </a:r>
            <a:endParaRPr lang="ru-RU" sz="1600" b="1" smtClean="0"/>
          </a:p>
          <a:p>
            <a:pPr algn="ctr"/>
            <a:endParaRPr lang="ru-RU" sz="1600" b="1"/>
          </a:p>
          <a:p>
            <a:pPr algn="ctr"/>
            <a:r>
              <a:rPr lang="ru-RU" sz="1600" b="1"/>
              <a:t>В сборник включены избранные произведения великого русского лирика Сергея Александровича Есенина. Вместе с лирическими стихами представлены "маленькие", как их называл сам автор, поэмы </a:t>
            </a:r>
            <a:r>
              <a:rPr lang="ru-RU" sz="1600" b="1" smtClean="0"/>
              <a:t>(«Русь», «Сорокоуст», «Возвращение </a:t>
            </a:r>
            <a:r>
              <a:rPr lang="ru-RU" sz="1600" b="1"/>
              <a:t>на </a:t>
            </a:r>
            <a:r>
              <a:rPr lang="ru-RU" sz="1600" b="1" smtClean="0"/>
              <a:t>родину», «Русь советская» </a:t>
            </a:r>
            <a:r>
              <a:rPr lang="ru-RU" sz="1600" b="1"/>
              <a:t>и другие), поэма </a:t>
            </a:r>
            <a:r>
              <a:rPr lang="ru-RU" sz="1600" b="1" smtClean="0"/>
              <a:t>«Черный человек», </a:t>
            </a:r>
            <a:r>
              <a:rPr lang="ru-RU" sz="1600" b="1"/>
              <a:t>а также отрывок из неоконченной поэмы </a:t>
            </a:r>
            <a:r>
              <a:rPr lang="ru-RU" sz="1600" b="1" smtClean="0"/>
              <a:t>«Гуляй-поле» - «Ленин».</a:t>
            </a:r>
            <a:endParaRPr lang="ru-RU" sz="1600" b="1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4005064"/>
            <a:ext cx="684076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Есенин, </a:t>
            </a:r>
            <a:r>
              <a:rPr lang="ru-RU" sz="1600" b="1" smtClean="0"/>
              <a:t>С.А. Стихотворения </a:t>
            </a:r>
            <a:r>
              <a:rPr lang="ru-RU" sz="1600" b="1"/>
              <a:t>и </a:t>
            </a:r>
            <a:r>
              <a:rPr lang="ru-RU" sz="1600" b="1" smtClean="0"/>
              <a:t>поэмы </a:t>
            </a:r>
            <a:r>
              <a:rPr lang="ru-RU" sz="1600" b="1"/>
              <a:t>/ </a:t>
            </a:r>
            <a:r>
              <a:rPr lang="ru-RU" sz="1600" b="1" smtClean="0"/>
              <a:t>С.А. Есенин. </a:t>
            </a:r>
            <a:r>
              <a:rPr lang="ru-RU" sz="1600" b="1"/>
              <a:t>– М</a:t>
            </a:r>
            <a:r>
              <a:rPr lang="ru-RU" sz="1600" b="1" smtClean="0"/>
              <a:t>.: </a:t>
            </a:r>
            <a:r>
              <a:rPr lang="ru-RU" sz="1600" b="1"/>
              <a:t>Художественная </a:t>
            </a:r>
            <a:r>
              <a:rPr lang="ru-RU" sz="1600" b="1" smtClean="0"/>
              <a:t>литература, </a:t>
            </a:r>
            <a:r>
              <a:rPr lang="ru-RU" sz="1600" b="1"/>
              <a:t>1985. – 479 с. </a:t>
            </a:r>
            <a:r>
              <a:rPr lang="ru-RU" sz="1600" b="1" smtClean="0"/>
              <a:t>– </a:t>
            </a:r>
            <a:r>
              <a:rPr lang="ru-RU" sz="1600" b="1"/>
              <a:t>(Классики и </a:t>
            </a:r>
            <a:r>
              <a:rPr lang="ru-RU" sz="1600" b="1" smtClean="0"/>
              <a:t>современники; </a:t>
            </a:r>
            <a:r>
              <a:rPr lang="ru-RU" sz="1600" b="1"/>
              <a:t>Поэтическая библиотека). </a:t>
            </a:r>
            <a:r>
              <a:rPr lang="ru-RU" sz="1600" b="1" smtClean="0"/>
              <a:t>– </a:t>
            </a:r>
            <a:r>
              <a:rPr lang="ru-RU" sz="1600" b="1"/>
              <a:t>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 </a:t>
            </a:r>
            <a:endParaRPr lang="ru-RU" sz="1600" b="1" smtClean="0"/>
          </a:p>
          <a:p>
            <a:pPr algn="ctr"/>
            <a:endParaRPr lang="ru-RU" sz="1600" b="1" smtClean="0"/>
          </a:p>
          <a:p>
            <a:pPr algn="ctr"/>
            <a:r>
              <a:rPr lang="ru-RU" sz="1600" b="1"/>
              <a:t>В книгу вошли избранные стихотворения С.А. Есенина, а также поэмы </a:t>
            </a:r>
            <a:r>
              <a:rPr lang="ru-RU" sz="1600" b="1" smtClean="0"/>
              <a:t>«Ленин» </a:t>
            </a:r>
            <a:r>
              <a:rPr lang="ru-RU" sz="1600" b="1"/>
              <a:t>(Отрывок из поэмы </a:t>
            </a:r>
            <a:r>
              <a:rPr lang="ru-RU" sz="1600" b="1" smtClean="0"/>
              <a:t>«Гуляй-поле»), «Пугачев», «Анна Снегина» </a:t>
            </a:r>
            <a:r>
              <a:rPr lang="ru-RU" sz="1600" b="1"/>
              <a:t>и др.</a:t>
            </a:r>
          </a:p>
        </p:txBody>
      </p:sp>
      <p:sp>
        <p:nvSpPr>
          <p:cNvPr id="8" name="Заголовок 1"/>
          <p:cNvSpPr>
            <a:spLocks noGrp="1"/>
          </p:cNvSpPr>
          <p:nvPr/>
        </p:nvSpPr>
        <p:spPr>
          <a:xfrm>
            <a:off x="467544" y="44624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Книги, доступные читателям РГУ СоцТех</a:t>
            </a:r>
            <a:endParaRPr lang="ru-RU" sz="3600" b="1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788953"/>
            <a:ext cx="2016457" cy="27840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7" t="10516" r="9178" b="3042"/>
          <a:stretch>
            <a:fillRect/>
          </a:stretch>
        </p:blipFill>
        <p:spPr bwMode="auto">
          <a:xfrm>
            <a:off x="107504" y="3894112"/>
            <a:ext cx="2016457" cy="2847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058684"/>
      </p:ext>
    </p:extLst>
  </p:cSld>
  <p:clrMapOvr>
    <a:masterClrMapping/>
  </p:clrMapOvr>
  <p:transition spd="slow">
    <p:pull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836712"/>
            <a:ext cx="6840760" cy="25202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Есенин, </a:t>
            </a:r>
            <a:r>
              <a:rPr lang="ru-RU" sz="1600" b="1" smtClean="0"/>
              <a:t>С.А. Собрание </a:t>
            </a:r>
            <a:r>
              <a:rPr lang="ru-RU" sz="1600" b="1"/>
              <a:t>сочинений в 5 </a:t>
            </a:r>
            <a:r>
              <a:rPr lang="ru-RU" sz="1600" b="1" smtClean="0"/>
              <a:t>томах. </a:t>
            </a:r>
            <a:r>
              <a:rPr lang="ru-RU" sz="1600" b="1"/>
              <a:t>Том 4. Проза и драматургия / </a:t>
            </a:r>
            <a:r>
              <a:rPr lang="ru-RU" sz="1600" b="1" smtClean="0"/>
              <a:t>С.А. Есенин. </a:t>
            </a:r>
            <a:r>
              <a:rPr lang="ru-RU" sz="1600" b="1"/>
              <a:t>– М</a:t>
            </a:r>
            <a:r>
              <a:rPr lang="ru-RU" sz="1600" b="1" smtClean="0"/>
              <a:t>.: </a:t>
            </a:r>
            <a:r>
              <a:rPr lang="ru-RU" sz="1600" b="1"/>
              <a:t>Художественная </a:t>
            </a:r>
            <a:r>
              <a:rPr lang="ru-RU" sz="1600" b="1" smtClean="0"/>
              <a:t>литература, </a:t>
            </a:r>
            <a:r>
              <a:rPr lang="ru-RU" sz="1600" b="1"/>
              <a:t>1962. – 337 с. </a:t>
            </a:r>
            <a:r>
              <a:rPr lang="ru-RU" sz="1600" b="1" smtClean="0"/>
              <a:t>– </a:t>
            </a:r>
            <a:r>
              <a:rPr lang="ru-RU" sz="1600" b="1"/>
              <a:t>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</a:t>
            </a:r>
            <a:endParaRPr lang="ru-RU" sz="1600" b="1" smtClean="0"/>
          </a:p>
          <a:p>
            <a:pPr algn="ctr"/>
            <a:r>
              <a:rPr lang="ru-RU" sz="1600" b="1" smtClean="0"/>
              <a:t> </a:t>
            </a:r>
            <a:endParaRPr lang="ru-RU" sz="1600" b="1"/>
          </a:p>
          <a:p>
            <a:pPr algn="ctr"/>
            <a:r>
              <a:rPr lang="ru-RU" sz="1600" b="1"/>
              <a:t>В четвертый том вошла проза: </a:t>
            </a:r>
            <a:r>
              <a:rPr lang="ru-RU" sz="1600" b="1" smtClean="0"/>
              <a:t>«Яр», «У </a:t>
            </a:r>
            <a:r>
              <a:rPr lang="ru-RU" sz="1600" b="1"/>
              <a:t>Белой </a:t>
            </a:r>
            <a:r>
              <a:rPr lang="ru-RU" sz="1600" b="1" smtClean="0"/>
              <a:t>воды», «Бобыль </a:t>
            </a:r>
            <a:r>
              <a:rPr lang="ru-RU" sz="1600" b="1"/>
              <a:t>и </a:t>
            </a:r>
            <a:r>
              <a:rPr lang="ru-RU" sz="1600" b="1" smtClean="0"/>
              <a:t>Дружок»; </a:t>
            </a:r>
            <a:r>
              <a:rPr lang="ru-RU" sz="1600" b="1"/>
              <a:t>драматические поэмы: </a:t>
            </a:r>
            <a:r>
              <a:rPr lang="ru-RU" sz="1600" b="1" smtClean="0"/>
              <a:t>«Пугачев», «Страна негодяев»; </a:t>
            </a:r>
            <a:r>
              <a:rPr lang="ru-RU" sz="1600" b="1"/>
              <a:t>очерк </a:t>
            </a:r>
            <a:r>
              <a:rPr lang="ru-RU" sz="1600" b="1" smtClean="0"/>
              <a:t>«Железный Миргород».</a:t>
            </a:r>
            <a:endParaRPr lang="ru-RU" sz="1600" b="1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4087191"/>
            <a:ext cx="6840760" cy="25202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/>
              <a:t>Есенин, С.А</a:t>
            </a:r>
            <a:r>
              <a:rPr lang="ru-RU" sz="1600" b="1" smtClean="0"/>
              <a:t>. Златой посев: </a:t>
            </a:r>
            <a:r>
              <a:rPr lang="ru-RU" sz="1600" b="1"/>
              <a:t>лирика, поэмы / </a:t>
            </a:r>
            <a:r>
              <a:rPr lang="ru-RU" sz="1600" b="1" smtClean="0"/>
              <a:t>С.А</a:t>
            </a:r>
            <a:r>
              <a:rPr lang="ru-RU" sz="1600" b="1"/>
              <a:t>. </a:t>
            </a:r>
            <a:r>
              <a:rPr lang="ru-RU" sz="1600" b="1" smtClean="0"/>
              <a:t>Есенин. </a:t>
            </a:r>
            <a:r>
              <a:rPr lang="ru-RU" sz="1600" b="1"/>
              <a:t>– </a:t>
            </a:r>
            <a:r>
              <a:rPr lang="ru-RU" sz="1600" b="1" smtClean="0"/>
              <a:t>Москва: </a:t>
            </a:r>
            <a:r>
              <a:rPr lang="ru-RU" sz="1600" b="1"/>
              <a:t>Воениздат, 1976. – 272 с. </a:t>
            </a:r>
            <a:r>
              <a:rPr lang="ru-RU" sz="1600" b="1" smtClean="0"/>
              <a:t>– </a:t>
            </a:r>
            <a:r>
              <a:rPr lang="ru-RU" sz="1600" b="1"/>
              <a:t>Текст (визуальный</a:t>
            </a:r>
            <a:r>
              <a:rPr lang="ru-RU" sz="1600" b="1" smtClean="0"/>
              <a:t>): </a:t>
            </a:r>
            <a:r>
              <a:rPr lang="ru-RU" sz="1600" b="1"/>
              <a:t>непосредственный. </a:t>
            </a:r>
            <a:endParaRPr lang="ru-RU" sz="1600" b="1" smtClean="0"/>
          </a:p>
          <a:p>
            <a:pPr algn="ctr"/>
            <a:endParaRPr lang="ru-RU" sz="1600" b="1"/>
          </a:p>
          <a:p>
            <a:pPr algn="ctr"/>
            <a:r>
              <a:rPr lang="ru-RU" sz="1600" b="1" smtClean="0"/>
              <a:t>В книгу вошли избранные повести и рассказы писателя, созданные на протяжении всей его творческой жизни: «Дознание», «Олеся», «Белый	пудель», «Поединок», «Гранатовый браслет», и другие. Издание проиллюстрировано. </a:t>
            </a:r>
            <a:endParaRPr lang="ru-RU" sz="1600" b="1"/>
          </a:p>
        </p:txBody>
      </p:sp>
      <p:sp>
        <p:nvSpPr>
          <p:cNvPr id="8" name="Заголовок 1"/>
          <p:cNvSpPr>
            <a:spLocks noGrp="1"/>
          </p:cNvSpPr>
          <p:nvPr/>
        </p:nvSpPr>
        <p:spPr>
          <a:xfrm>
            <a:off x="467544" y="44624"/>
            <a:ext cx="82089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/>
              <a:t>Книги, доступные читателям РГУ СоцТех</a:t>
            </a:r>
            <a:endParaRPr lang="ru-RU" sz="3600" b="1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728" y="764704"/>
            <a:ext cx="1905000" cy="27051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3789040"/>
            <a:ext cx="1865821" cy="29350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327695"/>
      </p:ext>
    </p:extLst>
  </p:cSld>
  <p:clrMapOvr>
    <a:masterClrMapping/>
  </p:clrMapOvr>
  <p:transition spd="slow">
    <p:pull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110</Paragraphs>
  <Slides>20</Slides>
  <Notes>1</Notes>
  <TotalTime>2061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5">
      <vt:lpstr>Arial</vt:lpstr>
      <vt:lpstr>Calibri</vt:lpstr>
      <vt:lpstr>Andalus</vt:lpstr>
      <vt:lpstr>Angsana New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Гончарук Татьяна Валерьевна</dc:creator>
  <cp:lastModifiedBy>Ахтырская Валентина Александровна</cp:lastModifiedBy>
  <cp:revision>178</cp:revision>
  <dcterms:created xsi:type="dcterms:W3CDTF">2025-01-29T11:27:17Z</dcterms:created>
  <dcterms:modified xsi:type="dcterms:W3CDTF">2025-12-26T10:23:59Z</dcterms:modified>
</cp:coreProperties>
</file>