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9.12--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84" r:id="rId1"/>
  </p:sldMasterIdLst>
  <p:sldIdLst>
    <p:sldId id="256" r:id="rId2"/>
    <p:sldId id="277" r:id="rId3"/>
    <p:sldId id="278" r:id="rId4"/>
    <p:sldId id="287" r:id="rId5"/>
    <p:sldId id="279" r:id="rId6"/>
    <p:sldId id="260" r:id="rId7"/>
    <p:sldId id="280" r:id="rId8"/>
    <p:sldId id="281" r:id="rId9"/>
    <p:sldId id="282" r:id="rId10"/>
    <p:sldId id="283" r:id="rId11"/>
    <p:sldId id="271" r:id="rId12"/>
    <p:sldId id="259" r:id="rId13"/>
    <p:sldId id="285" r:id="rId14"/>
  </p:sldIdLst>
  <p:sldSz cx="9144000" cy="6858000" type="screen4x3"/>
  <p:notesSz cx="6858000" cy="9144000"/>
  <p:custDataLst>
    <p:tags r:id="rId15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01" autoAdjust="0"/>
    <p:restoredTop sz="94660"/>
  </p:normalViewPr>
  <p:slideViewPr>
    <p:cSldViewPr>
      <p:cViewPr>
        <p:scale>
          <a:sx n="80" d="100"/>
          <a:sy n="80" d="100"/>
        </p:scale>
        <p:origin x="-2502" y="-7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3" Type="http://schemas.openxmlformats.org/officeDocument/2006/relationships/slide" Target="slides/slide12.xml" /><Relationship Id="rId14" Type="http://schemas.openxmlformats.org/officeDocument/2006/relationships/slide" Target="slides/slide13.xml" /><Relationship Id="rId15" Type="http://schemas.openxmlformats.org/officeDocument/2006/relationships/tags" Target="tags/tag1.xml" /><Relationship Id="rId16" Type="http://schemas.openxmlformats.org/officeDocument/2006/relationships/presProps" Target="presProps.xml" /><Relationship Id="rId17" Type="http://schemas.openxmlformats.org/officeDocument/2006/relationships/viewProps" Target="viewProps.xml" /><Relationship Id="rId18" Type="http://schemas.openxmlformats.org/officeDocument/2006/relationships/theme" Target="theme/theme1.xml" /><Relationship Id="rId19" Type="http://schemas.openxmlformats.org/officeDocument/2006/relationships/tableStyles" Target="tableStyles.xml" /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jpeg" /><Relationship Id="rId2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1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</a:lstStyle>
          <a:p>
            <a:fld id="{D7FCB879-2B97-4059-A716-265B907A6452}" type="datetimeFigureOut">
              <a:rPr lang="ru-RU" smtClean="0"/>
              <a:t>22.12.2025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</a:lstStyle>
          <a:p>
            <a:fld id="{B1D25603-E5B3-4396-9EB0-114FE295C9FD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jpeg" /><Relationship Id="rId3" Type="http://schemas.openxmlformats.org/officeDocument/2006/relationships/image" Target="../media/image2.jpeg" /><Relationship Id="rId4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1"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</a:lstStyle>
          <a:p>
            <a:fld id="{D7FCB879-2B97-4059-A716-265B907A6452}" type="datetimeFigureOut">
              <a:rPr lang="ru-RU" smtClean="0"/>
              <a:t>22.12.2025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</a:lstStyle>
          <a:p>
            <a:fld id="{B1D25603-E5B3-4396-9EB0-114FE295C9F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ransition spd="slow">
    <p:push dir="u"/>
  </p:transition>
  <p:timing/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Tx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Tx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.png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hyperlink" Target="https://urait.ru/bcode/568246" TargetMode="External" /><Relationship Id="rId3" Type="http://schemas.openxmlformats.org/officeDocument/2006/relationships/hyperlink" Target="https://e.lanbook.com/book/340268" TargetMode="External" /><Relationship Id="rId4" Type="http://schemas.openxmlformats.org/officeDocument/2006/relationships/image" Target="../media/image19.png" /><Relationship Id="rId5" Type="http://schemas.openxmlformats.org/officeDocument/2006/relationships/image" Target="../media/image20.jpeg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1.jpeg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2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4.jpeg" /><Relationship Id="rId3" Type="http://schemas.openxmlformats.org/officeDocument/2006/relationships/image" Target="../media/image5.png" /><Relationship Id="rId4" Type="http://schemas.openxmlformats.org/officeDocument/2006/relationships/image" Target="../media/image6.jpeg" /><Relationship Id="rId5" Type="http://schemas.openxmlformats.org/officeDocument/2006/relationships/image" Target="../media/image7.jpeg" /><Relationship Id="rId6" Type="http://schemas.openxmlformats.org/officeDocument/2006/relationships/image" Target="../media/image8.pn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9.jpeg" /><Relationship Id="rId3" Type="http://schemas.openxmlformats.org/officeDocument/2006/relationships/image" Target="../media/image10.jpe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1.jpeg" /><Relationship Id="rId3" Type="http://schemas.openxmlformats.org/officeDocument/2006/relationships/image" Target="../media/image12.jpe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3.jpeg" /><Relationship Id="rId3" Type="http://schemas.openxmlformats.org/officeDocument/2006/relationships/image" Target="../media/image14.jpe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5.jpeg" /><Relationship Id="rId3" Type="http://schemas.openxmlformats.org/officeDocument/2006/relationships/image" Target="../media/image16.jpe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hyperlink" Target="https://urait.ru/bcode/567295" TargetMode="External" /><Relationship Id="rId3" Type="http://schemas.openxmlformats.org/officeDocument/2006/relationships/image" Target="../media/image17.png" /><Relationship Id="rId4" Type="http://schemas.openxmlformats.org/officeDocument/2006/relationships/image" Target="../media/image18.jpeg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Заголовок 1"/>
          <p:cNvSpPr>
            <a:spLocks noGrp="1"/>
          </p:cNvSpPr>
          <p:nvPr/>
        </p:nvSpPr>
        <p:spPr>
          <a:xfrm>
            <a:off x="233519" y="174096"/>
            <a:ext cx="8424936" cy="21602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b="1" smtClean="0">
                <a:solidFill>
                  <a:schemeClr val="bg1"/>
                </a:solidFill>
              </a:rPr>
              <a:t>«Я верую, надеюсь и люблю…»</a:t>
            </a:r>
            <a:br>
              <a:rPr lang="ru-RU" sz="4000" b="1" smtClean="0">
                <a:solidFill>
                  <a:schemeClr val="bg1"/>
                </a:solidFill>
              </a:rPr>
            </a:br>
            <a:r>
              <a:rPr lang="ru-RU" sz="4000" b="1" smtClean="0">
                <a:solidFill>
                  <a:schemeClr val="bg1"/>
                </a:solidFill>
              </a:rPr>
              <a:t>(200 </a:t>
            </a:r>
            <a:r>
              <a:rPr lang="ru-RU" sz="4000" b="1">
                <a:solidFill>
                  <a:schemeClr val="bg1"/>
                </a:solidFill>
              </a:rPr>
              <a:t>лет со дня рождения Афанасия Афанасьевича </a:t>
            </a:r>
            <a:r>
              <a:rPr lang="ru-RU" sz="4000" b="1" smtClean="0">
                <a:solidFill>
                  <a:schemeClr val="bg1"/>
                </a:solidFill>
              </a:rPr>
              <a:t>Фета)</a:t>
            </a:r>
            <a:endParaRPr lang="ru-RU" sz="4000" b="1">
              <a:solidFill>
                <a:schemeClr val="bg1"/>
              </a:solidFill>
            </a:endParaRPr>
          </a:p>
        </p:txBody>
      </p:sp>
      <p:sp>
        <p:nvSpPr>
          <p:cNvPr id="6" name="Подзаголовок 2"/>
          <p:cNvSpPr>
            <a:spLocks noGrp="1"/>
          </p:cNvSpPr>
          <p:nvPr/>
        </p:nvSpPr>
        <p:spPr>
          <a:xfrm>
            <a:off x="3613748" y="3054416"/>
            <a:ext cx="5296733" cy="2137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2800" b="1" i="1" smtClean="0">
                <a:solidFill>
                  <a:schemeClr val="bg1"/>
                </a:solidFill>
              </a:rPr>
              <a:t>Поэт – это тот, кто в предмете видит то, чего без его помощи другой не увидит</a:t>
            </a:r>
            <a:endParaRPr lang="ru-RU" sz="2800" b="1" i="1">
              <a:solidFill>
                <a:schemeClr val="bg1"/>
              </a:solidFill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54" t="24866" r="9875" b="1497"/>
          <a:stretch>
            <a:fillRect/>
          </a:stretch>
        </p:blipFill>
        <p:spPr bwMode="auto">
          <a:xfrm>
            <a:off x="395536" y="2138866"/>
            <a:ext cx="3384376" cy="462020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3"/>
          <p:cNvSpPr txBox="1"/>
          <p:nvPr/>
        </p:nvSpPr>
        <p:spPr>
          <a:xfrm>
            <a:off x="395536" y="6093296"/>
            <a:ext cx="33123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200" b="1" i="1" smtClean="0">
                <a:solidFill>
                  <a:schemeClr val="bg1"/>
                </a:solidFill>
              </a:rPr>
              <a:t>(1820-1892 гг.)</a:t>
            </a:r>
            <a:endParaRPr lang="ru-RU" sz="3200" b="1" i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2935639"/>
      </p:ext>
    </p:extLst>
  </p:cSld>
  <p:clrMapOvr>
    <a:masterClrMapping/>
  </p:clrMapOvr>
  <p:transition spd="slow">
    <p:push dir="u"/>
  </p:transition>
  <p:timing/>
</p:sld>
</file>

<file path=ppt/slides/slide10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Прямоугольник 1"/>
          <p:cNvSpPr/>
          <p:nvPr/>
        </p:nvSpPr>
        <p:spPr>
          <a:xfrm>
            <a:off x="2123728" y="836711"/>
            <a:ext cx="6840760" cy="2592288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b="1">
                <a:latin typeface="Times New Roman" pitchFamily="18" charset="0"/>
                <a:cs typeface="Times New Roman" pitchFamily="18" charset="0"/>
              </a:rPr>
              <a:t>Русские поэты в биографиях и образцах в 2 т. Том 2. От Тютчева до Буренина / составитель Н. В. Гербель. —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Москва: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Издательство Юрайт, 2025. — 675 с. — (Памятники литературы). — ISBN 978-5-534-15094-0. —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Текст: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электронный // Образовательная платформа Юрайт [сайт]. — URL: </a:t>
            </a:r>
            <a:r>
              <a:rPr lang="ru-RU" sz="1600" b="1">
                <a:latin typeface="Times New Roman" pitchFamily="18" charset="0"/>
                <a:cs typeface="Times New Roman" pitchFamily="18" charset="0"/>
                <a:hlinkClick r:id="rId2"/>
              </a:rPr>
              <a:t>https://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  <a:hlinkClick r:id="rId2"/>
              </a:rPr>
              <a:t>urait.ru/bcode/568246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b="1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sz="1600" b="1">
                <a:latin typeface="Times New Roman" pitchFamily="18" charset="0"/>
                <a:cs typeface="Times New Roman" pitchFamily="18" charset="0"/>
              </a:rPr>
              <a:t>Хрестоматия включает биографии и произведения отечественных поэтов от Кантемира и Хераскова до Апухтина и Буренина. В конце тома дан сборник шуточных стихов русских поэтов. Печатается по изданию 1873 года в современной орфографии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123728" y="3938599"/>
            <a:ext cx="6840760" cy="2592288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b="1">
                <a:latin typeface="Times New Roman" pitchFamily="18" charset="0"/>
                <a:cs typeface="Times New Roman" pitchFamily="18" charset="0"/>
              </a:rPr>
              <a:t>История русской литературы XIX века (1810–1840 гг.): А.С. Пушкин, М.Ю. Лермонтов,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А.А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. Фет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и др.: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учебное пособие / Г. А. Шпилевая, В. А. Бондаренко, У. Ю. Борисова, О. А. Горбацевич. — Воронеж : ВГПУ, 2023. — 100 с. — ISBN 978-5-00044-965-3. — Текст : электронный // Лань : электронно-библиотечная система. — URL: </a:t>
            </a:r>
            <a:r>
              <a:rPr lang="ru-RU" sz="1600" b="1">
                <a:latin typeface="Times New Roman" pitchFamily="18" charset="0"/>
                <a:cs typeface="Times New Roman" pitchFamily="18" charset="0"/>
                <a:hlinkClick r:id="rId3"/>
              </a:rPr>
              <a:t>https://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  <a:hlinkClick r:id="rId3"/>
              </a:rPr>
              <a:t>e.lanbook.com/book/340268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. —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Режим доступа: для авториз. пользователей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.  </a:t>
            </a:r>
          </a:p>
          <a:p>
            <a:pPr algn="just"/>
            <a:endParaRPr lang="ru-RU" sz="1600" b="1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b="1">
                <a:latin typeface="Times New Roman" pitchFamily="18" charset="0"/>
                <a:cs typeface="Times New Roman" pitchFamily="18" charset="0"/>
              </a:rPr>
              <a:t>Данное учебное пособие включает в себя курс лекций по истории русской литературы XIX века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1"/>
          <p:cNvSpPr>
            <a:spLocks noGrp="1"/>
          </p:cNvSpPr>
          <p:nvPr/>
        </p:nvSpPr>
        <p:spPr>
          <a:xfrm>
            <a:off x="323528" y="116632"/>
            <a:ext cx="8424936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smtClean="0">
                <a:solidFill>
                  <a:schemeClr val="bg1"/>
                </a:solidFill>
              </a:rPr>
              <a:t>Книги, доступные читателям РГУ СоцТех</a:t>
            </a:r>
            <a:endParaRPr lang="ru-RU" sz="3200" b="1">
              <a:solidFill>
                <a:schemeClr val="bg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63" t="7114" r="11893" b="6843"/>
          <a:stretch>
            <a:fillRect/>
          </a:stretch>
        </p:blipFill>
        <p:spPr bwMode="auto">
          <a:xfrm>
            <a:off x="107504" y="692697"/>
            <a:ext cx="1864427" cy="2808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538" y="3861048"/>
            <a:ext cx="2060190" cy="2664296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33866745"/>
      </p:ext>
    </p:extLst>
  </p:cSld>
  <p:clrMapOvr>
    <a:masterClrMapping/>
  </p:clrMapOvr>
  <p:transition spd="slow">
    <p:push dir="u"/>
  </p:transition>
  <p:timing/>
</p:sld>
</file>

<file path=ppt/slides/slide11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" name="Прямоугольник 9"/>
          <p:cNvSpPr/>
          <p:nvPr/>
        </p:nvSpPr>
        <p:spPr>
          <a:xfrm>
            <a:off x="251520" y="692696"/>
            <a:ext cx="7416824" cy="108012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>
                <a:latin typeface="Times New Roman" pitchFamily="18" charset="0"/>
                <a:cs typeface="Times New Roman" pitchFamily="18" charset="0"/>
              </a:rPr>
              <a:t>Кроме сочинения стихотворений Фет до самой старости занимался переводами. Ему принадлежат переводы обеих частей «Фауста»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Гете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. Он даже планировал перевести книгу Иммануила Канта «Критика чистого разума», но оставил эту идею и взялся за перевод произведений Артура Шопенгауэра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1"/>
          <p:cNvSpPr>
            <a:spLocks noGrp="1"/>
          </p:cNvSpPr>
          <p:nvPr/>
        </p:nvSpPr>
        <p:spPr>
          <a:xfrm>
            <a:off x="467544" y="116632"/>
            <a:ext cx="8208912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smtClean="0">
                <a:solidFill>
                  <a:schemeClr val="bg1"/>
                </a:solidFill>
              </a:rPr>
              <a:t>Интересные факты</a:t>
            </a:r>
            <a:endParaRPr lang="ru-RU" sz="3200" b="1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475656" y="2060848"/>
            <a:ext cx="7416824" cy="1872208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>
                <a:latin typeface="Times New Roman" pitchFamily="18" charset="0"/>
                <a:cs typeface="Times New Roman" pitchFamily="18" charset="0"/>
              </a:rPr>
              <a:t>Поэт пережил трагическую любовь к Марии Лазич – поклоннице его творчества. Эта девушка была образованной и очень талантливой. Их чувства были взаимны, но паре не удалось связать свои судьбы. Мария погибла, а поэт всю жизнь помнил свою несчастную любовь, которая повлияла на его творчество. Именно ей он посвятил поэму «Талисман», стихотворения «Старые письма», «Ты отстрадала, я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еще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страдаю…», «Нет, я не изменил. До старости глубокой…» и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др.</a:t>
            </a:r>
            <a:endParaRPr lang="ru-RU" sz="1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51520" y="4221088"/>
            <a:ext cx="7416824" cy="108012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>
                <a:latin typeface="Times New Roman" pitchFamily="18" charset="0"/>
                <a:cs typeface="Times New Roman" pitchFamily="18" charset="0"/>
              </a:rPr>
              <a:t>Некоторые исследователи жизни Фета полагают, что смерти поэта от сердечного приступа предшествовала попытка суицида.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475656" y="5589240"/>
            <a:ext cx="7416824" cy="108012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>
                <a:latin typeface="Times New Roman" pitchFamily="18" charset="0"/>
                <a:cs typeface="Times New Roman" pitchFamily="18" charset="0"/>
              </a:rPr>
              <a:t>Именно Фет автор известной фразы, которая вошла в «Приключения Буратино» А. Н. Толстого — «А роза упала на лапу Азора».</a:t>
            </a:r>
          </a:p>
        </p:txBody>
      </p:sp>
    </p:spTree>
    <p:extLst>
      <p:ext uri="{BB962C8B-B14F-4D97-AF65-F5344CB8AC3E}">
        <p14:creationId xmlns:p14="http://schemas.microsoft.com/office/powerpoint/2010/main" val="2100200268"/>
      </p:ext>
    </p:extLst>
  </p:cSld>
  <p:clrMapOvr>
    <a:masterClrMapping/>
  </p:clrMapOvr>
  <p:transition spd="slow">
    <p:push dir="u"/>
  </p:transition>
  <p:timing/>
</p:sld>
</file>

<file path=ppt/slides/slide12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Подзаголовок 2"/>
          <p:cNvSpPr>
            <a:spLocks noGrp="1"/>
          </p:cNvSpPr>
          <p:nvPr/>
        </p:nvSpPr>
        <p:spPr>
          <a:xfrm>
            <a:off x="1489618" y="332656"/>
            <a:ext cx="7474869" cy="447697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2800" b="1" i="1">
                <a:solidFill>
                  <a:schemeClr val="bg1"/>
                </a:solidFill>
              </a:rPr>
              <a:t>Николай Некрасов писал о Фете: «Человек, понимающий поэзию и охотно открывающий душу свою ее ощущениям, ни в одном русском авторе, после Пушкина, не </a:t>
            </a:r>
            <a:r>
              <a:rPr lang="ru-RU" sz="2800" b="1" i="1" smtClean="0">
                <a:solidFill>
                  <a:schemeClr val="bg1"/>
                </a:solidFill>
              </a:rPr>
              <a:t>почерпнет </a:t>
            </a:r>
            <a:r>
              <a:rPr lang="ru-RU" sz="2800" b="1" i="1">
                <a:solidFill>
                  <a:schemeClr val="bg1"/>
                </a:solidFill>
              </a:rPr>
              <a:t>столько поэтического наслаждения, сколько доставит ему </a:t>
            </a:r>
            <a:r>
              <a:rPr lang="ru-RU" sz="2800" b="1" i="1" smtClean="0">
                <a:solidFill>
                  <a:schemeClr val="bg1"/>
                </a:solidFill>
              </a:rPr>
              <a:t>г. Фет»</a:t>
            </a:r>
            <a:endParaRPr lang="ru-RU" sz="2800" b="1" i="1">
              <a:solidFill>
                <a:schemeClr val="bg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7504" y="2996952"/>
            <a:ext cx="3133788" cy="367240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2694758"/>
      </p:ext>
    </p:extLst>
  </p:cSld>
  <p:clrMapOvr>
    <a:masterClrMapping/>
  </p:clrMapOvr>
  <p:transition spd="slow">
    <p:push dir="u"/>
  </p:transition>
  <p:timing/>
</p:sld>
</file>

<file path=ppt/slides/slide13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Подзаголовок 2"/>
          <p:cNvSpPr>
            <a:spLocks noGrp="1"/>
          </p:cNvSpPr>
          <p:nvPr/>
        </p:nvSpPr>
        <p:spPr>
          <a:xfrm>
            <a:off x="1489619" y="692696"/>
            <a:ext cx="7474869" cy="447697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2800" b="1" i="1">
                <a:solidFill>
                  <a:schemeClr val="bg1"/>
                </a:solidFill>
              </a:rPr>
              <a:t>У любви есть слова, те слова не умрут.</a:t>
            </a:r>
          </a:p>
          <a:p>
            <a:pPr algn="r"/>
            <a:r>
              <a:rPr lang="ru-RU" sz="2800" b="1" i="1">
                <a:solidFill>
                  <a:schemeClr val="bg1"/>
                </a:solidFill>
              </a:rPr>
              <a:t>Нас с тобой ожидает особенный суд;</a:t>
            </a:r>
          </a:p>
          <a:p>
            <a:pPr algn="r"/>
            <a:r>
              <a:rPr lang="ru-RU" sz="2800" b="1" i="1">
                <a:solidFill>
                  <a:schemeClr val="bg1"/>
                </a:solidFill>
              </a:rPr>
              <a:t>Он сумеет нас сразу в толпе различить,</a:t>
            </a:r>
          </a:p>
          <a:p>
            <a:pPr algn="r"/>
            <a:r>
              <a:rPr lang="ru-RU" sz="2800" b="1" i="1">
                <a:solidFill>
                  <a:schemeClr val="bg1"/>
                </a:solidFill>
              </a:rPr>
              <a:t>И мы вместе </a:t>
            </a:r>
            <a:r>
              <a:rPr lang="ru-RU" sz="2800" b="1" i="1" smtClean="0">
                <a:solidFill>
                  <a:schemeClr val="bg1"/>
                </a:solidFill>
              </a:rPr>
              <a:t>придем</a:t>
            </a:r>
            <a:r>
              <a:rPr lang="ru-RU" sz="2800" b="1" i="1">
                <a:solidFill>
                  <a:schemeClr val="bg1"/>
                </a:solidFill>
              </a:rPr>
              <a:t>, нас </a:t>
            </a:r>
            <a:r>
              <a:rPr lang="ru-RU" sz="2800" b="1" i="1" smtClean="0">
                <a:solidFill>
                  <a:schemeClr val="bg1"/>
                </a:solidFill>
              </a:rPr>
              <a:t>                     нельзя </a:t>
            </a:r>
            <a:r>
              <a:rPr lang="ru-RU" sz="2800" b="1" i="1">
                <a:solidFill>
                  <a:schemeClr val="bg1"/>
                </a:solidFill>
              </a:rPr>
              <a:t>разлучить!</a:t>
            </a:r>
          </a:p>
          <a:p>
            <a:pPr algn="r"/>
            <a:endParaRPr lang="ru-RU" sz="2800" b="1" i="1" smtClean="0">
              <a:solidFill>
                <a:schemeClr val="bg1"/>
              </a:solidFill>
            </a:endParaRPr>
          </a:p>
          <a:p>
            <a:pPr algn="r"/>
            <a:r>
              <a:rPr lang="ru-RU" sz="2800" b="1" i="1" smtClean="0">
                <a:solidFill>
                  <a:schemeClr val="bg1"/>
                </a:solidFill>
              </a:rPr>
              <a:t>строки </a:t>
            </a:r>
            <a:r>
              <a:rPr lang="ru-RU" sz="2800" b="1" i="1">
                <a:solidFill>
                  <a:schemeClr val="bg1"/>
                </a:solidFill>
              </a:rPr>
              <a:t>стихотворения  </a:t>
            </a:r>
            <a:r>
              <a:rPr lang="ru-RU" sz="2800" b="1" i="1" smtClean="0">
                <a:solidFill>
                  <a:schemeClr val="bg1"/>
                </a:solidFill>
              </a:rPr>
              <a:t>                  «</a:t>
            </a:r>
            <a:r>
              <a:rPr lang="en-US" sz="2800" b="1" i="1">
                <a:solidFill>
                  <a:schemeClr val="bg1"/>
                </a:solidFill>
              </a:rPr>
              <a:t>Alter ego</a:t>
            </a:r>
            <a:r>
              <a:rPr lang="en-US" sz="2800" b="1" i="1" smtClean="0">
                <a:solidFill>
                  <a:schemeClr val="bg1"/>
                </a:solidFill>
              </a:rPr>
              <a:t>»</a:t>
            </a:r>
            <a:r>
              <a:rPr lang="ru-RU" sz="2800" b="1" i="1" smtClean="0">
                <a:solidFill>
                  <a:schemeClr val="bg1"/>
                </a:solidFill>
              </a:rPr>
              <a:t>, А.А. Фет</a:t>
            </a:r>
            <a:endParaRPr lang="ru-RU" sz="2800" b="1" i="1">
              <a:solidFill>
                <a:schemeClr val="bg1"/>
              </a:solidFill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058" t="142" r="29253" b="-142"/>
          <a:stretch>
            <a:fillRect/>
          </a:stretch>
        </p:blipFill>
        <p:spPr bwMode="auto">
          <a:xfrm flipH="1">
            <a:off x="107502" y="1791382"/>
            <a:ext cx="3456385" cy="465955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58643664"/>
      </p:ext>
    </p:extLst>
  </p:cSld>
  <p:clrMapOvr>
    <a:masterClrMapping/>
  </p:clrMapOvr>
  <p:transition spd="slow">
    <p:push dir="u"/>
  </p:transition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" name="Заголовок 1"/>
          <p:cNvSpPr>
            <a:spLocks noGrp="1"/>
          </p:cNvSpPr>
          <p:nvPr/>
        </p:nvSpPr>
        <p:spPr>
          <a:xfrm>
            <a:off x="827584" y="161206"/>
            <a:ext cx="7772400" cy="67550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smtClean="0">
                <a:solidFill>
                  <a:schemeClr val="bg1"/>
                </a:solidFill>
              </a:rPr>
              <a:t>Краткая биография</a:t>
            </a:r>
            <a:endParaRPr lang="ru-RU" sz="3200" b="1">
              <a:solidFill>
                <a:schemeClr val="bg1"/>
              </a:solidFill>
            </a:endParaRPr>
          </a:p>
        </p:txBody>
      </p:sp>
      <p:sp>
        <p:nvSpPr>
          <p:cNvPr id="12" name="Подзаголовок 2"/>
          <p:cNvSpPr>
            <a:spLocks noGrp="1"/>
          </p:cNvSpPr>
          <p:nvPr/>
        </p:nvSpPr>
        <p:spPr>
          <a:xfrm>
            <a:off x="467544" y="836712"/>
            <a:ext cx="8352928" cy="57606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1600" b="1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944136"/>
            <a:ext cx="8568952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000" algn="just"/>
            <a:r>
              <a:rPr lang="ru-RU" sz="1600" b="1">
                <a:latin typeface="Times New Roman" pitchFamily="18" charset="0"/>
                <a:cs typeface="Times New Roman" pitchFamily="18" charset="0"/>
              </a:rPr>
              <a:t>Родился будущий поэт 23 ноября (5 декабря по новому стилю) 1820 года в с. Новосёлки Мценского уезда Орловской губернии (Российская империя). Отец, ротмистр в отставке, Афанасий Неофитович </a:t>
            </a:r>
            <a:r>
              <a:rPr lang="ru-RU" sz="1600" b="1" err="1" smtClean="0">
                <a:latin typeface="Times New Roman" pitchFamily="18" charset="0"/>
                <a:cs typeface="Times New Roman" pitchFamily="18" charset="0"/>
              </a:rPr>
              <a:t>Шеншин,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принадлежал к старинному и обширному роду </a:t>
            </a:r>
            <a:r>
              <a:rPr lang="ru-RU" sz="1600" b="1" err="1" smtClean="0">
                <a:latin typeface="Times New Roman" pitchFamily="18" charset="0"/>
                <a:cs typeface="Times New Roman" pitchFamily="18" charset="0"/>
              </a:rPr>
              <a:t>Шеншиных,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представители которого владели половиной всего Мценского уезда, и был богатым помещиком, жившим в деревне, благодаря чему поэт вырос под влиянием помещичьего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быта. </a:t>
            </a:r>
            <a:endParaRPr lang="ru-RU" sz="1600" b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000" algn="just"/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Фамилия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Фета произошла следующим образом: Афанасий Неофитович, находясь в Германии, в 1819 году женился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Шарлотте Фёт (нем. Foeth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Она носила фамилию Фёт по первому мужу, с которым развелась, от него имела дочь. В браке с А. Н. Шеншиным родился Афанасий Афанасьевич, который до 14 лет значился как Шеншин, однако потом носил фамилию матери, поскольку выяснилось, что лютеранское благословение на брак не имело в России законной силы, а православное браковенчание было совершено после рождения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Афанасия. </a:t>
            </a:r>
            <a:endParaRPr lang="ru-RU" sz="1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000" algn="just"/>
            <a:r>
              <a:rPr lang="ru-RU" sz="1600" b="1">
                <a:latin typeface="Times New Roman" pitchFamily="18" charset="0"/>
                <a:cs typeface="Times New Roman" pitchFamily="18" charset="0"/>
              </a:rPr>
              <a:t>В 1834 году духовная консистория отменила крестильную запись Афанасия законным сыном Шеншина и определила ему в отцы первого мужа Шарлотты-Елизаветы — Иоганна-Петера-Карла-Вильгельма Фёта. Вместе с исключением из рода Шеншиных Афанасий лишился потомственного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дворянства.</a:t>
            </a:r>
          </a:p>
          <a:p>
            <a:pPr indent="450000" algn="just"/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1837 году Фет окончил частный пансион Крюммера в городе Верро (сейчас Эстония). В 1838 году поступил в Московский университет на философский факультет, продолжая заниматься литературой. Окончил университет в 1844 году.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Первые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стихи были написаны им еще в юности. Поэзия Фета впервые публикуется в сборнике «Лирический пантеон» в 1840 году. С тех пор стихотворения Фета постоянно печатаются в журналах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526306194"/>
      </p:ext>
    </p:extLst>
  </p:cSld>
  <p:clrMapOvr>
    <a:masterClrMapping/>
  </p:clrMapOvr>
  <p:transition spd="slow">
    <p:push dir="u"/>
  </p:transition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" name="Заголовок 1"/>
          <p:cNvSpPr>
            <a:spLocks noGrp="1"/>
          </p:cNvSpPr>
          <p:nvPr/>
        </p:nvSpPr>
        <p:spPr>
          <a:xfrm>
            <a:off x="827584" y="161206"/>
            <a:ext cx="7772400" cy="67550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smtClean="0">
                <a:solidFill>
                  <a:schemeClr val="bg1"/>
                </a:solidFill>
              </a:rPr>
              <a:t>Краткая биография</a:t>
            </a:r>
            <a:endParaRPr lang="ru-RU" sz="3200" b="1">
              <a:solidFill>
                <a:schemeClr val="bg1"/>
              </a:solidFill>
            </a:endParaRPr>
          </a:p>
        </p:txBody>
      </p:sp>
      <p:sp>
        <p:nvSpPr>
          <p:cNvPr id="12" name="Подзаголовок 2"/>
          <p:cNvSpPr>
            <a:spLocks noGrp="1"/>
          </p:cNvSpPr>
          <p:nvPr/>
        </p:nvSpPr>
        <p:spPr>
          <a:xfrm>
            <a:off x="467544" y="836712"/>
            <a:ext cx="8352928" cy="57606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1600" b="1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40861" y="868926"/>
            <a:ext cx="8352928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000" algn="just"/>
            <a:r>
              <a:rPr lang="ru-RU" sz="1600" b="1">
                <a:latin typeface="Times New Roman" pitchFamily="18" charset="0"/>
                <a:cs typeface="Times New Roman" pitchFamily="18" charset="0"/>
              </a:rPr>
              <a:t>Стремясь всеми возможными способами вернуть себе дворянский титул, Афанасий Фет пошел служить унтер-офицером. Затем в 1853 году в жизни Фета происходит переход в гвардейский полк. Творчество Фета даже в те времена не стоит на месте. В 1850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году выходит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его второй сборник, в 1856 – третий.</a:t>
            </a:r>
          </a:p>
          <a:p>
            <a:pPr indent="450000" algn="just"/>
            <a:r>
              <a:rPr lang="ru-RU" sz="1600" b="1">
                <a:latin typeface="Times New Roman" pitchFamily="18" charset="0"/>
                <a:cs typeface="Times New Roman" pitchFamily="18" charset="0"/>
              </a:rPr>
              <a:t>В 1857 году поэт женится на Марии Боткиной. Детей у супругов не было. Уйдя в отставку в 1858 году, так и не добившись возвращения титула, приобретает землю, посвящает себя ведению хозяйства. Новые произведения Фета, опубликованные с 1862 до 1871 года, составляют циклы «Из деревни», «Записки о вольнонаемном труде». Они включают новеллы, рассказы, очерки. Афанасий Афанасьевич Фет строго разграничивает свою прозу и поэзию. Поэзия для него романтична, а проза – реалистична.</a:t>
            </a:r>
          </a:p>
          <a:p>
            <a:pPr indent="450000" algn="just"/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. А. Фет является автором замечательных стихов для детей. Их популярность у юных читателей вызвана тем, что стихотворения поэта добры и удивительно понятны даже самым маленьким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indent="450000" algn="just"/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1873 году Афанасию Фету было возвращено звание, а также фамилия Шеншин. После этого поэт занимается благотворительностью. На этом этапе стихи Афанасия Фета публикуются в сборниках «Вечерние огни», которых с 1883 по 1891 выходит четыре выпуска. Поэзия Фета содержит в основном две темы: природу, любовь.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Член-корреспондент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Петербургской академии наук (1886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 indent="450000" algn="just"/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Смерть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настигла поэта 21 ноября 1892 года в Москве в своем доме на Плющихе. Фет скончался от сердечного приступа. Афанасий Афанасьевич был похоронен в родовом имении Шеншиных в с. Клейменово Орловской губернии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1797039"/>
      </p:ext>
    </p:extLst>
  </p:cSld>
  <p:clrMapOvr>
    <a:masterClrMapping/>
  </p:clrMapOvr>
  <p:transition spd="slow">
    <p:push dir="u"/>
  </p:transition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Box 1"/>
          <p:cNvSpPr txBox="1"/>
          <p:nvPr/>
        </p:nvSpPr>
        <p:spPr>
          <a:xfrm>
            <a:off x="35496" y="2708921"/>
            <a:ext cx="1944216" cy="830997"/>
          </a:xfrm>
          <a:prstGeom prst="rect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А.А. Фет </a:t>
            </a:r>
          </a:p>
          <a:p>
            <a:pPr algn="ctr"/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Портрет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работы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И.Е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. Репина (1882)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7504" y="116632"/>
            <a:ext cx="2021575" cy="257329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69" r="5385"/>
          <a:stretch>
            <a:fillRect/>
          </a:stretch>
        </p:blipFill>
        <p:spPr bwMode="auto">
          <a:xfrm>
            <a:off x="2195736" y="404664"/>
            <a:ext cx="3632828" cy="172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059832" y="2060848"/>
            <a:ext cx="2520280" cy="369332"/>
          </a:xfrm>
          <a:prstGeom prst="rect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ru-RU" b="1" smtClean="0">
                <a:latin typeface="Times New Roman" pitchFamily="18" charset="0"/>
                <a:cs typeface="Times New Roman" pitchFamily="18" charset="0"/>
              </a:rPr>
              <a:t>Подпись А.А. Фета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30366" y="44624"/>
            <a:ext cx="3206130" cy="249009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5813251" y="2534718"/>
            <a:ext cx="3240360" cy="369332"/>
          </a:xfrm>
          <a:prstGeom prst="rect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ru-RU" b="1" smtClean="0">
                <a:latin typeface="Times New Roman" pitchFamily="18" charset="0"/>
                <a:cs typeface="Times New Roman" pitchFamily="18" charset="0"/>
              </a:rPr>
              <a:t>А.А. Фет в Воробьевке (1890)</a:t>
            </a:r>
            <a:endParaRPr lang="ru-RU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51719" y="2636912"/>
            <a:ext cx="2694125" cy="213004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971600" y="4766955"/>
            <a:ext cx="3240360" cy="2062103"/>
          </a:xfrm>
          <a:prstGeom prst="rect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1600" b="1">
                <a:latin typeface="Times New Roman" pitchFamily="18" charset="0"/>
                <a:cs typeface="Times New Roman" pitchFamily="18" charset="0"/>
              </a:rPr>
              <a:t>Почтовый блок на 200 лет со дня рождения А. А.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Фета. Изображён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портрет поэта в окружении образов лирических героев из стихотворений «Сияла ночь, луной был полон сад…», «Богини девственной округлые черты…»</a:t>
            </a: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37809" y="3028607"/>
            <a:ext cx="1910455" cy="19125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5580112" y="5013176"/>
            <a:ext cx="3240360" cy="1815882"/>
          </a:xfrm>
          <a:prstGeom prst="rect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Монета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Банка России на 200 лет со дня рождения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А.А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. Фета на фоне стилизованных поэтических строк; справа — рельефные изображения пера и поющего соловья. Серебряная монета достоинством в 2 рубля</a:t>
            </a:r>
          </a:p>
        </p:txBody>
      </p:sp>
    </p:spTree>
    <p:extLst>
      <p:ext uri="{BB962C8B-B14F-4D97-AF65-F5344CB8AC3E}">
        <p14:creationId xmlns:p14="http://schemas.microsoft.com/office/powerpoint/2010/main" val="2521000010"/>
      </p:ext>
    </p:extLst>
  </p:cSld>
  <p:clrMapOvr>
    <a:masterClrMapping/>
  </p:clrMapOvr>
  <p:transition spd="slow">
    <p:push dir="u"/>
  </p:transition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Прямоугольник 1"/>
          <p:cNvSpPr/>
          <p:nvPr/>
        </p:nvSpPr>
        <p:spPr>
          <a:xfrm>
            <a:off x="2123728" y="836711"/>
            <a:ext cx="6840760" cy="2592288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b="1">
                <a:latin typeface="Times New Roman" pitchFamily="18" charset="0"/>
                <a:cs typeface="Times New Roman" pitchFamily="18" charset="0"/>
              </a:rPr>
              <a:t>Фет,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А.А. Сочинения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в 2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томах.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Том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2. Рассказы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о поэзии и искусстве,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письма / А.А. Фет. –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.: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Художественная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литература,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1982. – 461 с.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– Текст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(визуальный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):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непосредственный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Второй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том объединяет прозу Фета, которая представлена широко: рассказы, критические статьи, письма.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123728" y="3938599"/>
            <a:ext cx="6840760" cy="2592288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600" b="1">
                <a:latin typeface="Times New Roman" pitchFamily="18" charset="0"/>
                <a:cs typeface="Times New Roman" pitchFamily="18" charset="0"/>
              </a:rPr>
              <a:t>Фет,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А.А. Стихотворения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, поэмы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/ А.А. Фет.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– М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.: Правда,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1988. – 479 с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Текст (визуальный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):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непосредственный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sz="1600" b="1">
                <a:latin typeface="Times New Roman" pitchFamily="18" charset="0"/>
                <a:cs typeface="Times New Roman" pitchFamily="18" charset="0"/>
              </a:rPr>
              <a:t>В сборник выдающегося русского поэта Афанасия Фета вошли избранные стихотворения - пейзажная и любовная лирика, ставшая классикой русской поэзии. Произведения поэта XIX в. до сих пор покоряют читателя тонким лиризмом, мелодичностью, богатством образов.</a:t>
            </a:r>
          </a:p>
        </p:txBody>
      </p:sp>
      <p:sp>
        <p:nvSpPr>
          <p:cNvPr id="8" name="Заголовок 1"/>
          <p:cNvSpPr>
            <a:spLocks noGrp="1"/>
          </p:cNvSpPr>
          <p:nvPr/>
        </p:nvSpPr>
        <p:spPr>
          <a:xfrm>
            <a:off x="323528" y="116632"/>
            <a:ext cx="8424936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smtClean="0">
                <a:solidFill>
                  <a:schemeClr val="bg1"/>
                </a:solidFill>
              </a:rPr>
              <a:t>Книги, доступные читателям РГУ СоцТех</a:t>
            </a:r>
            <a:endParaRPr lang="ru-RU" sz="3200" b="1">
              <a:solidFill>
                <a:schemeClr val="bg1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29" t="7795" r="16199" b="11016"/>
          <a:stretch>
            <a:fillRect/>
          </a:stretch>
        </p:blipFill>
        <p:spPr bwMode="auto">
          <a:xfrm>
            <a:off x="149571" y="699334"/>
            <a:ext cx="1974157" cy="2873682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94" t="2377" r="9421" b="4631"/>
          <a:stretch>
            <a:fillRect/>
          </a:stretch>
        </p:blipFill>
        <p:spPr bwMode="auto">
          <a:xfrm>
            <a:off x="147354" y="3789040"/>
            <a:ext cx="1976374" cy="2808312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30860253"/>
      </p:ext>
    </p:extLst>
  </p:cSld>
  <p:clrMapOvr>
    <a:masterClrMapping/>
  </p:clrMapOvr>
  <p:transition spd="slow">
    <p:push dir="u"/>
  </p:transition>
  <p:timing/>
</p:sld>
</file>

<file path=ppt/slides/slide6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Прямоугольник 1"/>
          <p:cNvSpPr/>
          <p:nvPr/>
        </p:nvSpPr>
        <p:spPr>
          <a:xfrm>
            <a:off x="2123728" y="836711"/>
            <a:ext cx="6840760" cy="2592288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600" b="1">
                <a:latin typeface="Times New Roman" pitchFamily="18" charset="0"/>
                <a:cs typeface="Times New Roman" pitchFamily="18" charset="0"/>
              </a:rPr>
              <a:t>Фет,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А.А. Зреет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рожь над жаркой нивой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... :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стихи /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А.А. Фет.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– М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.: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Детская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литература,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1979. – 31 с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(Школьная библиотека ).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Текст (визуальный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): непосредственный.</a:t>
            </a:r>
          </a:p>
          <a:p>
            <a:endParaRPr lang="ru-RU" sz="1600" b="1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Изданная в 1979 году в серии "Детская литература", книга представляет собой сборник поэтических произведений, предназначенных для детей. Стихи Фета отличаются музыкальностью, яркими образами природы и глубокой эмоциональностью.</a:t>
            </a:r>
            <a:endParaRPr lang="ru-RU" sz="1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123728" y="3938599"/>
            <a:ext cx="6840760" cy="2592288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Фет, А.А. Свирель: лирика / А.А. Фет, А.Н. Майков, И.С. Никитин. – М.: Детская литература, 1985. – 222 с. – (Школьная библиотека ). – Текст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(визуальный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):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непосредственный.   </a:t>
            </a:r>
            <a:endParaRPr lang="ru-RU" sz="1600" b="1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600" b="1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сборник вошли избранные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стихи русских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лириков - А.А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. Фета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, А.Н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. Майкова, И.С. Никитина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, воспевающих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природу, вольнолюбие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, любовь.</a:t>
            </a:r>
          </a:p>
        </p:txBody>
      </p:sp>
      <p:sp>
        <p:nvSpPr>
          <p:cNvPr id="8" name="Заголовок 1"/>
          <p:cNvSpPr>
            <a:spLocks noGrp="1"/>
          </p:cNvSpPr>
          <p:nvPr/>
        </p:nvSpPr>
        <p:spPr>
          <a:xfrm>
            <a:off x="323528" y="116632"/>
            <a:ext cx="8424936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smtClean="0">
                <a:solidFill>
                  <a:schemeClr val="bg1"/>
                </a:solidFill>
              </a:rPr>
              <a:t>Книги, доступные читателям РГУ СоцТех</a:t>
            </a:r>
            <a:endParaRPr lang="ru-RU" sz="3200" b="1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6380" y="711517"/>
            <a:ext cx="1907348" cy="2861499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62" b="2855"/>
          <a:stretch>
            <a:fillRect/>
          </a:stretch>
        </p:blipFill>
        <p:spPr bwMode="auto">
          <a:xfrm>
            <a:off x="230832" y="3730652"/>
            <a:ext cx="1892896" cy="2938708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00498497"/>
      </p:ext>
    </p:extLst>
  </p:cSld>
  <p:clrMapOvr>
    <a:masterClrMapping/>
  </p:clrMapOvr>
  <p:transition spd="slow">
    <p:push dir="u"/>
  </p:transition>
  <p:timing/>
</p:sld>
</file>

<file path=ppt/slides/slide7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Прямоугольник 1"/>
          <p:cNvSpPr/>
          <p:nvPr/>
        </p:nvSpPr>
        <p:spPr>
          <a:xfrm>
            <a:off x="2123728" y="836711"/>
            <a:ext cx="6840760" cy="2592288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b="1">
                <a:latin typeface="Times New Roman" pitchFamily="18" charset="0"/>
                <a:cs typeface="Times New Roman" pitchFamily="18" charset="0"/>
              </a:rPr>
              <a:t>Тютчев,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Ф.И. Стихотворения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Ф.И. Тютчев, А.А. Фет.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– Л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.: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Детская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литература,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1988. – 190 с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– Текст (визуальный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):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непосредственный.</a:t>
            </a:r>
            <a:endParaRPr lang="ru-RU" sz="1600" b="1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sz="1600" b="1">
                <a:latin typeface="Times New Roman" pitchFamily="18" charset="0"/>
                <a:cs typeface="Times New Roman" pitchFamily="18" charset="0"/>
              </a:rPr>
              <a:t>В сборник вошли лучшие образцы лирической поэзии Ф.И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. Тютчева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А.А. Фета.</a:t>
            </a:r>
            <a:endParaRPr lang="ru-RU" sz="1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123728" y="3938599"/>
            <a:ext cx="6840760" cy="2592288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b="1">
                <a:latin typeface="Times New Roman" pitchFamily="18" charset="0"/>
                <a:cs typeface="Times New Roman" pitchFamily="18" charset="0"/>
              </a:rPr>
              <a:t>Фет,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А.А. Улыбка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красоты /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А.А. Фет.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– Л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.: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Школа-Пресс, 1995. – 736 с.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Текст (визуальный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):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непосредственный. </a:t>
            </a:r>
            <a:endParaRPr lang="ru-RU" sz="1600" b="1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600" b="1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Избранная лирика и проза, произведения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о поэзии и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искусстве,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из писем к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К.Р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. и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Л.Н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Толстому. Вступительная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статья о жизни и творчестве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А.А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Фета. Избранная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литература об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А.А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Фете. Алфавитный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указатель стихотворений.</a:t>
            </a:r>
          </a:p>
        </p:txBody>
      </p:sp>
      <p:sp>
        <p:nvSpPr>
          <p:cNvPr id="8" name="Заголовок 1"/>
          <p:cNvSpPr>
            <a:spLocks noGrp="1"/>
          </p:cNvSpPr>
          <p:nvPr/>
        </p:nvSpPr>
        <p:spPr>
          <a:xfrm>
            <a:off x="323528" y="116632"/>
            <a:ext cx="8424936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smtClean="0">
                <a:solidFill>
                  <a:schemeClr val="bg1"/>
                </a:solidFill>
              </a:rPr>
              <a:t>Книги, доступные читателям РГУ СоцТех</a:t>
            </a:r>
            <a:endParaRPr lang="ru-RU" sz="3200" b="1">
              <a:solidFill>
                <a:schemeClr val="bg1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91" t="4135" r="8155" b="3412"/>
          <a:stretch>
            <a:fillRect/>
          </a:stretch>
        </p:blipFill>
        <p:spPr bwMode="auto">
          <a:xfrm>
            <a:off x="174111" y="764704"/>
            <a:ext cx="1949617" cy="2736305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10" t="3803" r="11366" b="2617"/>
          <a:stretch>
            <a:fillRect/>
          </a:stretch>
        </p:blipFill>
        <p:spPr bwMode="auto">
          <a:xfrm>
            <a:off x="174111" y="3861048"/>
            <a:ext cx="1949617" cy="2736305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60966532"/>
      </p:ext>
    </p:extLst>
  </p:cSld>
  <p:clrMapOvr>
    <a:masterClrMapping/>
  </p:clrMapOvr>
  <p:transition spd="slow">
    <p:push dir="u"/>
  </p:transition>
  <p:timing/>
</p:sld>
</file>

<file path=ppt/slides/slide8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Прямоугольник 1"/>
          <p:cNvSpPr/>
          <p:nvPr/>
        </p:nvSpPr>
        <p:spPr>
          <a:xfrm>
            <a:off x="2123728" y="836711"/>
            <a:ext cx="6840760" cy="2592288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b="1">
                <a:latin typeface="Times New Roman" pitchFamily="18" charset="0"/>
                <a:cs typeface="Times New Roman" pitchFamily="18" charset="0"/>
              </a:rPr>
              <a:t>Русская поэзия ХIХ - начала ХХ века /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И.А. Крылов, В.А. Жуковский, К.Н. Батюшков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[и др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.].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– М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.: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Художественная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литература,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1987. – 864 с.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(Библиотека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учителя). –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Текст (визуальный) : непосредственный. </a:t>
            </a:r>
            <a:endParaRPr lang="ru-RU" sz="1600" b="1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sz="1600" b="1">
                <a:latin typeface="Times New Roman" pitchFamily="18" charset="0"/>
                <a:cs typeface="Times New Roman" pitchFamily="18" charset="0"/>
              </a:rPr>
              <a:t>В книгу вошли избранные стихи наиболее популярных русских поэтов XIX - начала XX в., таких, как В. Жуковский, К. Батюшков,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А. Фет,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поэты-декабристы, А. Кольцов, А. К. Толстой, Ф. Тютчев, В. Брюсов, Б. Пастернак, А. Ахматова и др.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Подборки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произведений поэтов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дают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представление о становлении и развитии реализма, о тесной связи литературы с тремя этапами освободительного движения в России.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123728" y="3938599"/>
            <a:ext cx="6840760" cy="2592288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b="1">
                <a:latin typeface="Times New Roman" pitchFamily="18" charset="0"/>
                <a:cs typeface="Times New Roman" pitchFamily="18" charset="0"/>
              </a:rPr>
              <a:t>Песни русских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поэтов: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в 2 томах. Том 2. 19 - начало 20 века /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А.А. Фет, А.Н. Плещеев, Л.А. Мей.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– Л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.: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Советский писатель, 1988. – 624 с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– (Библиотека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поэта; Большая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серия).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Текст (визуальный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):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непосредственный.  </a:t>
            </a:r>
            <a:endParaRPr lang="ru-RU" sz="1600" b="1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600" b="1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Во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второй том входят песенная лирика, классический и бытовой романс, баллады, революционные песни на стихи русских поэтов середины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XIX-начала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XX в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.,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в том числе песни и романсы неизвестных и предполагаемых авторов, а также городской романс. В заключение даются народно-песенные переработки стихотворений XVIII-XX вв.</a:t>
            </a:r>
          </a:p>
        </p:txBody>
      </p:sp>
      <p:sp>
        <p:nvSpPr>
          <p:cNvPr id="8" name="Заголовок 1"/>
          <p:cNvSpPr>
            <a:spLocks noGrp="1"/>
          </p:cNvSpPr>
          <p:nvPr/>
        </p:nvSpPr>
        <p:spPr>
          <a:xfrm>
            <a:off x="323528" y="116632"/>
            <a:ext cx="8424936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smtClean="0">
                <a:solidFill>
                  <a:schemeClr val="bg1"/>
                </a:solidFill>
              </a:rPr>
              <a:t>Книги, доступные читателям РГУ СоцТех</a:t>
            </a:r>
            <a:endParaRPr lang="ru-RU" sz="3200" b="1">
              <a:solidFill>
                <a:schemeClr val="bg1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8728" y="732680"/>
            <a:ext cx="1905000" cy="280035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08" t="2765" r="9729" b="3042"/>
          <a:stretch>
            <a:fillRect/>
          </a:stretch>
        </p:blipFill>
        <p:spPr bwMode="auto">
          <a:xfrm>
            <a:off x="251520" y="3861048"/>
            <a:ext cx="1872208" cy="2730762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0235818"/>
      </p:ext>
    </p:extLst>
  </p:cSld>
  <p:clrMapOvr>
    <a:masterClrMapping/>
  </p:clrMapOvr>
  <p:transition spd="slow">
    <p:push dir="u"/>
  </p:transition>
  <p:timing/>
</p:sld>
</file>

<file path=ppt/slides/slide9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Прямоугольник 1"/>
          <p:cNvSpPr/>
          <p:nvPr/>
        </p:nvSpPr>
        <p:spPr>
          <a:xfrm>
            <a:off x="2123728" y="836711"/>
            <a:ext cx="6840760" cy="2592288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b="1" err="1">
                <a:latin typeface="Times New Roman" pitchFamily="18" charset="0"/>
                <a:cs typeface="Times New Roman" pitchFamily="18" charset="0"/>
              </a:rPr>
              <a:t>Бухштаб,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Б.Я. Фет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Афанасий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Афанасьевич: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очерк жизни и творчества /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Б.Я. Бухштаб.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– 2-е изд. – Л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.: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Наука, 1990. – 138 с. – (Литературоведение и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языкознание;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Научно-популярная литература).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Текст (визуальный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):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непосредственный. </a:t>
            </a:r>
            <a:endParaRPr lang="ru-RU" sz="1600" b="1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sz="1600" b="1">
                <a:latin typeface="Times New Roman" pitchFamily="18" charset="0"/>
                <a:cs typeface="Times New Roman" pitchFamily="18" charset="0"/>
              </a:rPr>
              <a:t>Книга посвящена жизни и творчеству талантливого русского поэта Афанасия Фета. Его поэзия - одна из вершин русской лирики, но современники оценивали ее не всегда именно так высоко как мы. Об этом, о полувековом творческом пути Фета и рассказывает данное издание.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123728" y="3938599"/>
            <a:ext cx="6840760" cy="2592288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b="1">
                <a:latin typeface="Times New Roman" pitchFamily="18" charset="0"/>
                <a:cs typeface="Times New Roman" pitchFamily="18" charset="0"/>
              </a:rPr>
              <a:t>Фет,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А.А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Под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тенью сладостной полуденного сада. Избранное /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А.А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. Фет. —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Москва: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Издательство Юрайт, 2025. — 165 с. — (Памятники литературы). — ISBN 978-5-534-13185-7. — 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Текст: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электронный // Образовательная платформа Юрайт [сайт]. — URL: </a:t>
            </a:r>
            <a:r>
              <a:rPr lang="ru-RU" sz="1600" b="1">
                <a:latin typeface="Times New Roman" pitchFamily="18" charset="0"/>
                <a:cs typeface="Times New Roman" pitchFamily="18" charset="0"/>
                <a:hlinkClick r:id="rId2"/>
              </a:rPr>
              <a:t>https://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  <a:hlinkClick r:id="rId2"/>
              </a:rPr>
              <a:t>urait.ru/bcode/567295</a:t>
            </a:r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b="1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600" b="1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b="1">
                <a:latin typeface="Times New Roman" pitchFamily="18" charset="0"/>
                <a:cs typeface="Times New Roman" pitchFamily="18" charset="0"/>
              </a:rPr>
              <a:t>В издание вошли наиболее известные сборники стихотворений замечательного русского поэта-лирика Афанасия Афанасьевича Фета. Для широкого круга читателей.</a:t>
            </a:r>
          </a:p>
        </p:txBody>
      </p:sp>
      <p:sp>
        <p:nvSpPr>
          <p:cNvPr id="8" name="Заголовок 1"/>
          <p:cNvSpPr>
            <a:spLocks noGrp="1"/>
          </p:cNvSpPr>
          <p:nvPr/>
        </p:nvSpPr>
        <p:spPr>
          <a:xfrm>
            <a:off x="323528" y="116632"/>
            <a:ext cx="8424936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smtClean="0">
                <a:solidFill>
                  <a:schemeClr val="bg1"/>
                </a:solidFill>
              </a:rPr>
              <a:t>Книги, доступные читателям РГУ СоцТех</a:t>
            </a:r>
            <a:endParaRPr lang="ru-RU" sz="3200" b="1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01" r="6928" b="4390"/>
          <a:stretch>
            <a:fillRect/>
          </a:stretch>
        </p:blipFill>
        <p:spPr bwMode="auto">
          <a:xfrm>
            <a:off x="107504" y="3661932"/>
            <a:ext cx="1944216" cy="3007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7504" y="727999"/>
            <a:ext cx="2016224" cy="2845017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0926551"/>
      </p:ext>
    </p:extLst>
  </p:cSld>
  <p:clrMapOvr>
    <a:masterClrMapping/>
  </p:clrMapOvr>
  <p:transition spd="slow">
    <p:push dir="u"/>
  </p:transition>
  <p:timing/>
</p:sld>
</file>

<file path=ppt/tags/tag1.xml><?xml version="1.0" encoding="utf-8"?>
<p:tagLst xmlns:p="http://schemas.openxmlformats.org/presentationml/2006/main">
  <p:tag name="AS_NET" val="4.0.30319.42000"/>
  <p:tag name="AS_OS" val="Microsoft Windows NT 10.0.14393.0"/>
  <p:tag name="AS_RELEASE_DATE" val="2019.12.14"/>
  <p:tag name="AS_TITLE" val="Aspose.Slides for .NET 4.0 Client Profile"/>
  <p:tag name="AS_VERSION" val="19.12"/>
</p:tagLst>
</file>

<file path=ppt/theme/_rels/theme1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r="http://schemas.openxmlformats.org/officeDocument/2006/relationships" xmlns:a="http://schemas.openxmlformats.org/drawingml/2006/main" name="Изящн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Изящная">
      <a:majorFont>
        <a:latin typeface="Trebuchet MS"/>
        <a:ea typeface="Arial"/>
        <a:cs typeface="Arial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Arial"/>
        <a:cs typeface="Arial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</a:theme>
</file>

<file path=docProps/app.xml><?xml version="1.0" encoding="utf-8"?>
<Properties xmlns:vt="http://schemas.openxmlformats.org/officeDocument/2006/docPropsVTypes" xmlns="http://schemas.openxmlformats.org/officeDocument/2006/extended-properties">
  <Template>Opulent</Template>
  <Company/>
  <PresentationFormat>On-screen Show (4:3)</PresentationFormat>
  <Paragraphs>67</Paragraphs>
  <Slides>13</Slides>
  <Notes>0</Notes>
  <TotalTime>2081</TotalTime>
  <HiddenSlides>0</HiddenSlides>
  <MMClips>0</MMClips>
  <ScaleCrop>0</ScaleCrop>
  <HeadingPairs>
    <vt:vector baseType="variant" size="6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baseType="lpstr" size="19">
      <vt:lpstr>Arial</vt:lpstr>
      <vt:lpstr>Trebuchet MS</vt:lpstr>
      <vt:lpstr>Wingdings 2</vt:lpstr>
      <vt:lpstr>Wingdings</vt:lpstr>
      <vt:lpstr>Times New Roman</vt:lpstr>
      <vt:lpstr>Изящная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19.1200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Презентация PowerPoint</dc:title>
  <dc:creator>Гончарук Татьяна Валерьевна</dc:creator>
  <cp:lastModifiedBy>Ахтырская Валентина Александровна</cp:lastModifiedBy>
  <cp:revision>171</cp:revision>
  <dcterms:created xsi:type="dcterms:W3CDTF">2025-01-29T11:27:17Z</dcterms:created>
  <dcterms:modified xsi:type="dcterms:W3CDTF">2025-12-26T10:24:26Z</dcterms:modified>
</cp:coreProperties>
</file>