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84" r:id="rId16"/>
    <p:sldId id="267" r:id="rId17"/>
    <p:sldId id="268" r:id="rId18"/>
    <p:sldId id="269" r:id="rId19"/>
    <p:sldId id="270" r:id="rId20"/>
    <p:sldId id="271" r:id="rId21"/>
    <p:sldId id="281" r:id="rId22"/>
    <p:sldId id="272" r:id="rId23"/>
    <p:sldId id="277" r:id="rId24"/>
    <p:sldId id="273" r:id="rId25"/>
    <p:sldId id="285" r:id="rId26"/>
    <p:sldId id="274" r:id="rId27"/>
    <p:sldId id="286" r:id="rId28"/>
    <p:sldId id="290" r:id="rId29"/>
    <p:sldId id="294" r:id="rId30"/>
    <p:sldId id="287" r:id="rId31"/>
    <p:sldId id="288" r:id="rId32"/>
    <p:sldId id="289" r:id="rId33"/>
    <p:sldId id="293" r:id="rId34"/>
    <p:sldId id="275" r:id="rId35"/>
  </p:sldIdLst>
  <p:sldSz cx="24384000" cy="13716000"/>
  <p:notesSz cx="6858000" cy="9144000"/>
  <p:custDataLst>
    <p:tags r:id="rId36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 autoAdjust="0"/>
    <p:restoredTop sz="94660"/>
  </p:normalViewPr>
  <p:slideViewPr>
    <p:cSldViewPr>
      <p:cViewPr>
        <p:scale>
          <a:sx n="40" d="100"/>
          <a:sy n="40" d="100"/>
        </p:scale>
        <p:origin x="-1938" y="-76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2.xml" /><Relationship Id="rId40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>
            <a:defPPr/>
          </a:lstStyle>
          <a:p>
            <a:pPr/>
            <a:endParaRPr/>
          </a:p>
        </p:txBody>
      </p:sp>
    </p:spTree>
    <p:extLst>
      <p:ext uri="{BB962C8B-B14F-4D97-AF65-F5344CB8AC3E}">
        <p14:creationId xmlns:p14="http://schemas.microsoft.com/office/powerpoint/2010/main" val="1926540308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defPPr/>
            <a:lvl1pPr marL="0" indent="0" defTabSz="825500">
              <a:lnSpc>
                <a:spcPct val="100000"/>
              </a:lnSpc>
              <a:spcBef>
                <a:spcPct val="0"/>
              </a:spcBef>
              <a:buSzTx/>
              <a:buNone/>
              <a:defRPr sz="3600" b="1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1"/>
          </a:xfrm>
          <a:prstGeom prst="rect">
            <a:avLst/>
          </a:prstGeom>
        </p:spPr>
        <p:txBody>
          <a:bodyPr anchor="b"/>
          <a:lstStyle>
            <a:defPPr/>
            <a:lvl1pPr>
              <a:defRPr sz="11600" spc="-232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2" cy="1905001"/>
          </a:xfrm>
          <a:prstGeom prst="rect">
            <a:avLst/>
          </a:prstGeom>
        </p:spPr>
        <p:txBody>
          <a:bodyPr/>
          <a:lstStyle>
            <a:defPPr/>
            <a:lvl1pPr marL="0" indent="0" defTabSz="825500">
              <a:lnSpc>
                <a:spcPct val="100000"/>
              </a:lnSpc>
              <a:spcBef>
                <a:spcPct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5500" b="1"/>
            </a:lvl5pPr>
          </a:lstStyle>
          <a:p>
            <a:pPr/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86CB4B4D-7CA3-9044-876B-883B54F8677D}" type="slidenum"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>
            <a:defPPr/>
          </a:lstStyle>
          <a:p>
            <a:pPr/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defPPr/>
            <a:lvl1pPr marL="0" indent="0" defTabSz="825500">
              <a:lnSpc>
                <a:spcPct val="100000"/>
              </a:lnSpc>
              <a:spcBef>
                <a:spcPct val="0"/>
              </a:spcBef>
              <a:buSzTx/>
              <a:buNone/>
              <a:defRPr sz="5500" b="1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86CB4B4D-7CA3-9044-876B-883B54F8677D}" type="slidenum"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86CB4B4D-7CA3-9044-876B-883B54F8677D}" type="slidenum"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defPPr/>
          </a:lstStyle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defPPr/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8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/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3" r:id="rId3"/>
  </p:sldLayoutIdLst>
  <p:transition spd="med"/>
  <p:timing/>
  <p:txStyles>
    <p:titleStyle>
      <a:lvl1pPr marL="0" marR="0" indent="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ct val="0"/>
        </a:spcAft>
        <a:buClrTx/>
        <a:buSzPct val="123000"/>
        <a:buFontTx/>
        <a:buChar char="•"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defPPr/>
      <a:lvl1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microsoft.com/office/2007/relationships/hdphoto" Target="../media/image28.wdp" /><Relationship Id="rId4" Type="http://schemas.microsoft.com/office/2007/relationships/hdphoto" Target="../media/image29.wdp" /><Relationship Id="rId5" Type="http://schemas.microsoft.com/office/2007/relationships/hdphoto" Target="../media/image30.wdp" /><Relationship Id="rId6" Type="http://schemas.microsoft.com/office/2007/relationships/hdphoto" Target="../media/image31.wdp" /><Relationship Id="rId7" Type="http://schemas.microsoft.com/office/2007/relationships/hdphoto" Target="../media/image32.wdp" /><Relationship Id="rId8" Type="http://schemas.microsoft.com/office/2007/relationships/hdphoto" Target="../media/image33.wdp" /><Relationship Id="rId9" Type="http://schemas.openxmlformats.org/officeDocument/2006/relationships/image" Target="../media/image34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microsoft.com/office/2007/relationships/hdphoto" Target="../media/image35.wdp" /><Relationship Id="rId4" Type="http://schemas.microsoft.com/office/2007/relationships/hdphoto" Target="../media/image36.wdp" /><Relationship Id="rId5" Type="http://schemas.microsoft.com/office/2007/relationships/hdphoto" Target="../media/image37.wdp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png" /><Relationship Id="rId3" Type="http://schemas.microsoft.com/office/2007/relationships/hdphoto" Target="../media/image39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png" /><Relationship Id="rId3" Type="http://schemas.microsoft.com/office/2007/relationships/hdphoto" Target="../media/image40.wdp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1" name="Астафьев.001.jpeg" descr="Астафьев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одзаголовок 2"/>
          <p:cNvSpPr txBox="1"/>
          <p:nvPr/>
        </p:nvSpPr>
        <p:spPr>
          <a:xfrm>
            <a:off x="2038872" y="7722096"/>
            <a:ext cx="20450273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ClrTx/>
              <a:buSzPct val="123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ClrTx/>
              <a:buSzPct val="123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ClrTx/>
              <a:buSzPct val="123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ClrTx/>
              <a:buSzPct val="123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r>
              <a:rPr lang="ru-RU" sz="4800" i="1" smtClean="0">
                <a:solidFill>
                  <a:schemeClr val="tx1"/>
                </a:solidFill>
              </a:rPr>
              <a:t>к 100-летию со дня рождения Виктора Петровича Астафьева</a:t>
            </a:r>
          </a:p>
          <a:p>
            <a:pPr algn="ctr"/>
            <a:r>
              <a:rPr lang="ru-RU" sz="4800" i="1" smtClean="0">
                <a:solidFill>
                  <a:schemeClr val="tx1"/>
                </a:solidFill>
              </a:rPr>
              <a:t>(01.05.1924 </a:t>
            </a:r>
            <a:r>
              <a:rPr lang="en-US" sz="4800" i="1" smtClean="0">
                <a:solidFill>
                  <a:schemeClr val="tx1"/>
                </a:solidFill>
              </a:rPr>
              <a:t>–</a:t>
            </a:r>
            <a:r>
              <a:rPr lang="ru-RU" sz="4800" i="1" smtClean="0">
                <a:solidFill>
                  <a:schemeClr val="tx1"/>
                </a:solidFill>
              </a:rPr>
              <a:t> 29.11.2001)</a:t>
            </a:r>
            <a:endParaRPr lang="ru-RU" sz="48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7" name="Астафьев.009.jpeg" descr="Астафьев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9" name="Астафьев.010.jpeg" descr="Астафьев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1" name="Астафьев.011.jpeg" descr="Астафьев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68869" y="3761656"/>
            <a:ext cx="15985776" cy="275152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4800" b="1"/>
              <a:t>Умер </a:t>
            </a:r>
            <a:r>
              <a:rPr lang="ru-RU" sz="4800" b="1" smtClean="0"/>
              <a:t>Виктор Петрович 29 </a:t>
            </a:r>
            <a:r>
              <a:rPr lang="ru-RU" sz="4800" b="1"/>
              <a:t>ноября 2001 года. Похоронен на кладбище </a:t>
            </a:r>
            <a:r>
              <a:rPr lang="ru-RU" sz="4800" b="1" smtClean="0"/>
              <a:t>в </a:t>
            </a:r>
            <a:r>
              <a:rPr lang="ru-RU" sz="4800" b="1"/>
              <a:t>деревне Овсянка под Красноярском.</a:t>
            </a:r>
          </a:p>
        </p:txBody>
      </p:sp>
      <p:pic>
        <p:nvPicPr>
          <p:cNvPr id="4" name="Picture 2" descr="C:\Users\sveshnikov\YandexDisk\Книжные выставки\Перелистывая страницы книг Астафьева (к 100-летию В.П. Астафьева)\Изображения\buklet_Astafyev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0972" y="2537520"/>
            <a:ext cx="6672506" cy="10268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04880"/>
      </p:ext>
    </p:extLst>
  </p:cSld>
  <p:clrMapOvr>
    <a:masterClrMapping/>
  </p:clrMapOvr>
  <p:transition spd="med"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Users\sveshnikov\YandexDisk\Книжные выставки\Перелистывая страницы книг Астафьева (к 100-летию В.П. Астафьева)\Изображения\Памятник в Красноярс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3208" y="795790"/>
            <a:ext cx="14689632" cy="1101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2848" y="11826552"/>
            <a:ext cx="20941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4800" b="1"/>
              <a:t>30 ноября 2006 года в Красноярске открыт памятник </a:t>
            </a:r>
            <a:r>
              <a:rPr lang="ru-RU" sz="4800" b="1" smtClean="0"/>
              <a:t>Астафьеву.</a:t>
            </a:r>
          </a:p>
          <a:p>
            <a:pPr algn="ctr"/>
            <a:r>
              <a:rPr lang="ru-RU" sz="4800" b="1" smtClean="0"/>
              <a:t>Скульптор </a:t>
            </a:r>
            <a:r>
              <a:rPr lang="ru-RU" sz="4800" b="1"/>
              <a:t>— Игорь Линевич-Яворский.</a:t>
            </a:r>
          </a:p>
        </p:txBody>
      </p:sp>
    </p:spTree>
    <p:extLst>
      <p:ext uri="{BB962C8B-B14F-4D97-AF65-F5344CB8AC3E}">
        <p14:creationId xmlns:p14="http://schemas.microsoft.com/office/powerpoint/2010/main" val="4167196418"/>
      </p:ext>
    </p:extLst>
  </p:cSld>
  <p:clrMapOvr>
    <a:masterClrMapping/>
  </p:clrMapOvr>
  <p:transition spd="med"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3" name="Астафьев.012.jpeg" descr="Астафьев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5" name="Астафьев.013.jpeg" descr="Астафьев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935416" y="7794104"/>
            <a:ext cx="540060" cy="471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7" name="Астафьев.014.jpeg" descr="Астафьев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9" name="Астафьев.015.jpeg" descr="Астафьев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1" name="Астафьев.016.jpeg" descr="Астафьев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sveshnikov\YandexDisk\Книжные выставки\Перелистывая страницы книг Астафьева (к 100-летию В.П. Астафьева)\Изображения\Указ Президента РФ (100 лет В.П. Астафьеву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68264" y="525235"/>
            <a:ext cx="8956838" cy="126655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4816" y="449288"/>
            <a:ext cx="11305256" cy="23185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/>
            <a:r>
              <a:rPr lang="ru-RU" sz="3600" b="1">
                <a:solidFill>
                  <a:schemeClr val="bg2">
                    <a:lumMod val="10000"/>
                  </a:schemeClr>
                </a:solidFill>
              </a:rPr>
              <a:t>Президент России </a:t>
            </a:r>
          </a:p>
          <a:p>
            <a:pPr/>
            <a:r>
              <a:rPr lang="ru-RU" sz="3600" b="1">
                <a:solidFill>
                  <a:schemeClr val="bg2">
                    <a:lumMod val="10000"/>
                  </a:schemeClr>
                </a:solidFill>
              </a:rPr>
              <a:t>Владимир Владимирович Путин 22 марта 2023 </a:t>
            </a:r>
            <a:r>
              <a:rPr lang="ru-RU" sz="3600" b="1" smtClean="0">
                <a:solidFill>
                  <a:schemeClr val="bg2">
                    <a:lumMod val="10000"/>
                  </a:schemeClr>
                </a:solidFill>
              </a:rPr>
              <a:t>года подписал </a:t>
            </a:r>
            <a:r>
              <a:rPr lang="ru-RU" sz="3600" b="1">
                <a:solidFill>
                  <a:schemeClr val="bg2">
                    <a:lumMod val="10000"/>
                  </a:schemeClr>
                </a:solidFill>
              </a:rPr>
              <a:t>Указ </a:t>
            </a:r>
            <a:r>
              <a:rPr lang="ru-RU" sz="3600" b="1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3600" b="1">
                <a:solidFill>
                  <a:schemeClr val="bg2">
                    <a:lumMod val="10000"/>
                  </a:schemeClr>
                </a:solidFill>
              </a:rPr>
              <a:t>О праздновании 100-летия </a:t>
            </a:r>
          </a:p>
          <a:p>
            <a:pPr/>
            <a:r>
              <a:rPr lang="ru-RU" sz="3600" b="1">
                <a:solidFill>
                  <a:schemeClr val="bg2">
                    <a:lumMod val="10000"/>
                  </a:schemeClr>
                </a:solidFill>
              </a:rPr>
              <a:t>со дня рождения В.П. Астафьева</a:t>
            </a:r>
            <a:r>
              <a:rPr lang="ru-RU" sz="3600" b="1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sz="3600" b="1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0800" y="4049688"/>
            <a:ext cx="11593288" cy="772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47730"/>
      </p:ext>
    </p:extLst>
  </p:cSld>
  <p:clrMapOvr>
    <a:masterClrMapping/>
  </p:clrMapOvr>
  <p:transition spd="med"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1" name="Астафьев.026.jpeg" descr="Астафьев.0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3" name="Астафьев.017.jpeg" descr="Астафьев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3" name="Астафьев.022.jpeg" descr="Астафьев.0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872" y="1428329"/>
            <a:ext cx="20502562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5" name="Астафьев.018.jpeg" descr="Астафьев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3" name="Астафьев.022.jpeg" descr="Астафьев.0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894856" y="5843498"/>
            <a:ext cx="19946217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4400" b="1"/>
              <a:t>Деревенская фотография – это своеобычная летопись нашего народа, настенная история его.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67864" y="8999269"/>
            <a:ext cx="5400600" cy="595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1" u="none" strike="noStrike" cap="none" spc="0" normalizeH="0" baseline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«Конь с розовой</a:t>
            </a:r>
            <a:r>
              <a:rPr kumimoji="0" lang="ru-RU" sz="3200" b="1" i="1" u="none" strike="noStrike" cap="none" spc="0" normalizeH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гривой»</a:t>
            </a:r>
            <a:endParaRPr kumimoji="0" lang="ru-RU" sz="3200" b="1" i="1" u="none" strike="noStrike" cap="none" spc="0" normalizeH="0" baseline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33221381"/>
      </p:ext>
    </p:extLst>
  </p:cSld>
  <p:clrMapOvr>
    <a:masterClrMapping/>
  </p:clrMapOvr>
  <p:transition spd="med"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7" name="Астафьев.019.jpeg" descr="Астафьев.0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3" name="Астафьев.022.jpeg" descr="Астафьев.0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894856" y="5843498"/>
            <a:ext cx="19946217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4400" b="1"/>
              <a:t>Каждому человеку положено поздно или рано прожить свое, отыграть, отбегать, отгрешить, отплакать.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67864" y="8999269"/>
            <a:ext cx="5400600" cy="595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1" u="none" strike="noStrike" cap="none" spc="0" normalizeH="0" baseline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«Людочка</a:t>
            </a:r>
            <a:r>
              <a:rPr kumimoji="0" lang="ru-RU" sz="3200" b="1" i="1" u="none" strike="noStrike" cap="none" spc="0" normalizeH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»</a:t>
            </a:r>
            <a:endParaRPr kumimoji="0" lang="ru-RU" sz="3200" b="1" i="1" u="none" strike="noStrike" cap="none" spc="0" normalizeH="0" baseline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08403320"/>
      </p:ext>
    </p:extLst>
  </p:cSld>
  <p:clrMapOvr>
    <a:masterClrMapping/>
  </p:clrMapOvr>
  <p:transition spd="med"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8752" y="305272"/>
            <a:ext cx="21971000" cy="1434949"/>
          </a:xfrm>
        </p:spPr>
        <p:txBody>
          <a:bodyPr/>
          <a:lstStyle>
            <a:defPPr/>
          </a:lstStyle>
          <a:p>
            <a:pPr/>
            <a:r>
              <a:rPr lang="ru-RU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Награды и почести за творчество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84"/>
          <a:stretch>
            <a:fillRect/>
          </a:stretch>
        </p:blipFill>
        <p:spPr bwMode="auto">
          <a:xfrm>
            <a:off x="-304147" y="1393935"/>
            <a:ext cx="5511371" cy="71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0720" y="2514868"/>
            <a:ext cx="3466328" cy="304698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 err="1" smtClean="0"/>
              <a:t>Государствен-ная </a:t>
            </a:r>
            <a:r>
              <a:rPr lang="ru-RU" sz="3200" b="1"/>
              <a:t>премия СССР (1978) за повесть «Последний поклон»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84"/>
          <a:stretch>
            <a:fillRect/>
          </a:stretch>
        </p:blipFill>
        <p:spPr bwMode="auto">
          <a:xfrm>
            <a:off x="2974976" y="6858000"/>
            <a:ext cx="5511371" cy="71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84"/>
          <a:stretch>
            <a:fillRect/>
          </a:stretch>
        </p:blipFill>
        <p:spPr bwMode="auto">
          <a:xfrm>
            <a:off x="6287344" y="1385392"/>
            <a:ext cx="5511371" cy="71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3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84"/>
          <a:stretch>
            <a:fillRect/>
          </a:stretch>
        </p:blipFill>
        <p:spPr bwMode="auto">
          <a:xfrm>
            <a:off x="12840072" y="1385392"/>
            <a:ext cx="5511371" cy="71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3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84"/>
          <a:stretch>
            <a:fillRect/>
          </a:stretch>
        </p:blipFill>
        <p:spPr bwMode="auto">
          <a:xfrm>
            <a:off x="9599712" y="6866543"/>
            <a:ext cx="5511371" cy="71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3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84"/>
          <a:stretch>
            <a:fillRect/>
          </a:stretch>
        </p:blipFill>
        <p:spPr bwMode="auto">
          <a:xfrm>
            <a:off x="16080432" y="6866543"/>
            <a:ext cx="5511371" cy="71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0793" y="1392659"/>
            <a:ext cx="5511800" cy="712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23448" y="2609528"/>
            <a:ext cx="3466328" cy="304698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/>
              <a:t>Орден Ленина (1981) за заслуги </a:t>
            </a:r>
            <a:r>
              <a:rPr lang="ru-RU" sz="3200" b="1" smtClean="0"/>
              <a:t>в развитии </a:t>
            </a:r>
            <a:r>
              <a:rPr lang="ru-RU" sz="3200" b="1"/>
              <a:t>советской литературы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848184" y="2106047"/>
            <a:ext cx="3466328" cy="403187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/>
              <a:t>Орден Отечественной войны I степени (1985) за участие в </a:t>
            </a:r>
            <a:r>
              <a:rPr lang="ru-RU" sz="3200" b="1" smtClean="0"/>
              <a:t>ВОВ </a:t>
            </a:r>
            <a:r>
              <a:rPr lang="ru-RU" sz="3200" b="1"/>
              <a:t>и военно-патриотическое творчество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256895" y="3067705"/>
            <a:ext cx="3466328" cy="206210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/>
              <a:t>Премия имени М. Горького (1989) за роман «Царь-рыба»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73144" y="7650088"/>
            <a:ext cx="3466328" cy="397031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2800" b="1"/>
              <a:t>Орден «За заслуги перед Отечеством» III степени (1994) за большой вклад в развитие отечественной литературы и культуры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607824" y="7640210"/>
            <a:ext cx="3466328" cy="397031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2800" b="1"/>
              <a:t>Премия имени </a:t>
            </a:r>
            <a:r>
              <a:rPr lang="ru-RU" sz="2800" b="1" smtClean="0"/>
              <a:t>   А</a:t>
            </a:r>
            <a:r>
              <a:rPr lang="ru-RU" sz="2800" b="1"/>
              <a:t>. Солженицына (1996) за выдающееся творчество, посвящённое русской истории и судьбе русского народа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006591" y="8335903"/>
            <a:ext cx="3466328" cy="255454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/>
              <a:t>Премия имени Н. Островского (1997) за роман «Прокляты и убиты»</a:t>
            </a:r>
          </a:p>
        </p:txBody>
      </p:sp>
    </p:spTree>
    <p:extLst>
      <p:ext uri="{BB962C8B-B14F-4D97-AF65-F5344CB8AC3E}">
        <p14:creationId xmlns:p14="http://schemas.microsoft.com/office/powerpoint/2010/main" val="3063996989"/>
      </p:ext>
    </p:extLst>
  </p:cSld>
  <p:clrMapOvr>
    <a:masterClrMapping/>
  </p:clrMapOvr>
  <p:transition spd="med"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8752" y="305272"/>
            <a:ext cx="21971000" cy="1434949"/>
          </a:xfrm>
        </p:spPr>
        <p:txBody>
          <a:bodyPr/>
          <a:lstStyle>
            <a:defPPr/>
          </a:lstStyle>
          <a:p>
            <a:pPr/>
            <a:r>
              <a:rPr lang="ru-RU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Награды и почести за творчество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84"/>
          <a:stretch>
            <a:fillRect/>
          </a:stretch>
        </p:blipFill>
        <p:spPr bwMode="auto">
          <a:xfrm>
            <a:off x="1462808" y="3547922"/>
            <a:ext cx="5511371" cy="71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8968" y="5273824"/>
            <a:ext cx="3466328" cy="206210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/>
              <a:t>Почётный гражданин Красноярского края (1998)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84"/>
          <a:stretch>
            <a:fillRect/>
          </a:stretch>
        </p:blipFill>
        <p:spPr bwMode="auto">
          <a:xfrm>
            <a:off x="9167664" y="3547922"/>
            <a:ext cx="5511371" cy="71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84"/>
          <a:stretch>
            <a:fillRect/>
          </a:stretch>
        </p:blipFill>
        <p:spPr bwMode="auto">
          <a:xfrm>
            <a:off x="16656496" y="3547920"/>
            <a:ext cx="5511371" cy="71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103768" y="4553744"/>
            <a:ext cx="3466328" cy="353943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/>
              <a:t>Почётный доктор Красноярского </a:t>
            </a:r>
            <a:r>
              <a:rPr lang="ru-RU" sz="3200" b="1" err="1" smtClean="0"/>
              <a:t>государствен-ного </a:t>
            </a:r>
            <a:r>
              <a:rPr lang="ru-RU" sz="3200" b="1"/>
              <a:t>университета (1999)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664609" y="4553744"/>
            <a:ext cx="3466328" cy="353943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/>
              <a:t>Премия имени И. Бунина (2000) за выдающийся вклад в мировую </a:t>
            </a:r>
            <a:r>
              <a:rPr lang="ru-RU" sz="3200" b="1" smtClean="0"/>
              <a:t>литературу</a:t>
            </a:r>
            <a:endParaRPr lang="ru-RU" sz="3200" b="1"/>
          </a:p>
        </p:txBody>
      </p:sp>
    </p:spTree>
    <p:extLst>
      <p:ext uri="{BB962C8B-B14F-4D97-AF65-F5344CB8AC3E}">
        <p14:creationId xmlns:p14="http://schemas.microsoft.com/office/powerpoint/2010/main" val="2603782204"/>
      </p:ext>
    </p:extLst>
  </p:cSld>
  <p:clrMapOvr>
    <a:masterClrMapping/>
  </p:clrMapOvr>
  <p:transition spd="med"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8752" y="305272"/>
            <a:ext cx="21971000" cy="1434949"/>
          </a:xfrm>
        </p:spPr>
        <p:txBody>
          <a:bodyPr/>
          <a:lstStyle>
            <a:defPPr/>
          </a:lstStyle>
          <a:p>
            <a:pPr/>
            <a:r>
              <a:rPr lang="ru-RU" smtClean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Интересные факты о писателе</a:t>
            </a:r>
            <a:endParaRPr lang="ru-RU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36" l="0" r="100000">
                        <a14:foregroundMark x1="50063" y1="17650" x2="50875" y2="23673"/>
                        <a14:foregroundMark x1="34750" y1="18534" x2="36875" y2="23378"/>
                        <a14:foregroundMark x1="41563" y1="82140" x2="49188" y2="9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79459">
            <a:off x="21515595" y="9694618"/>
            <a:ext cx="2859441" cy="424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26704" y="1673424"/>
            <a:ext cx="21002214" cy="25652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defTabSz="825500"/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Астафьев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любил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рыбалку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с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детства и посвятил ей многие свои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рассказы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и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повести («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Царь-рыба», «Прохладный день»,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«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Последний поклон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»). Был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членом Союза рыболовов СССР и участвовал в различных соревнованиях по ловле рыбы. Он даже изобрёл свою собственную систему удочек, которую назвал «астафьевка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».</a:t>
            </a:r>
            <a:endParaRPr lang="ru-RU" sz="3600" b="1">
              <a:solidFill>
                <a:schemeClr val="tx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6705" y="4939099"/>
            <a:ext cx="21002214" cy="37911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defTabSz="825500"/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Виктор Петрович был другом и коллегой по перу Александра Солженицына. Они познакомились в 1956 году на съезде советских писателей и с тех пор поддерживали тесную связь. Астафьев защищал Солженицына от критики и цензуры, а Солженицын помогал Астафьеву с изданием его книг за рубежом. Они также обменивались мнениями о литературе, политике и жизни. Виктор Петрович посвятил Солженицыну свою повесть «Путешествие в Калабрию», а Солженицын — свой роман «В круге первом».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6705" y="9440465"/>
            <a:ext cx="21002214" cy="31781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defTabSz="825500"/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Астафьев был ветераном Великой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Отечественной войны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Участвовал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в боях на Курской дуге,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в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 освобождении Украины, Польши и Чехословакии.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Был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ранен дважды и награждён медалями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«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За отвагу» и «За боевые заслуги».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Также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был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кавалером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ордена Красной Звезды и ордена Отечественной войны I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степени. Военный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опыт отразился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и в произведениях писателя («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Повесть о солдате», «Сказание о жизни», «Последний срок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»).</a:t>
            </a:r>
            <a:endParaRPr lang="ru-RU" sz="3600" b="1">
              <a:solidFill>
                <a:schemeClr val="tx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45066603"/>
      </p:ext>
    </p:extLst>
  </p:cSld>
  <p:clrMapOvr>
    <a:masterClrMapping/>
  </p:clrMapOvr>
  <p:transition spd="med"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" name="Астафьев.002.jpeg" descr="Астафьев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8752" y="305272"/>
            <a:ext cx="21971000" cy="1434949"/>
          </a:xfrm>
        </p:spPr>
        <p:txBody>
          <a:bodyPr/>
          <a:lstStyle>
            <a:defPPr/>
          </a:lstStyle>
          <a:p>
            <a:pPr/>
            <a:r>
              <a:rPr lang="ru-RU" smtClean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Интересные факты о писателе</a:t>
            </a:r>
            <a:endParaRPr lang="ru-RU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36" l="0" r="100000">
                        <a14:foregroundMark x1="50063" y1="17650" x2="50875" y2="23673"/>
                        <a14:foregroundMark x1="34750" y1="18534" x2="36875" y2="23378"/>
                        <a14:foregroundMark x1="41563" y1="82140" x2="49188" y2="9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79459">
            <a:off x="21515595" y="9694618"/>
            <a:ext cx="2859441" cy="424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42728" y="1601416"/>
            <a:ext cx="21002214" cy="37911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defTabSz="825500"/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Виктор Петрович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был сторонником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экологии и охраны природы.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Активно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выступал против разрушения окружающей среды, особенно в 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своём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родном Красноярском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крае; протестовал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против строительства гидроэлектростанций на Енисее, против загрязнения воды и воздуха, против вырубки лесов и истребления животных. У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частвовал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в создании заповедников и национальных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парков: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«Столбы», «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Таймырский» и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«Саяно-Шушенский».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6744" y="9594304"/>
            <a:ext cx="21002214" cy="37911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defTabSz="825500"/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Виктор Петрович был активным участником общественной жизни и защитником прав человека. Он не боялся высказывать своё мнение по разным вопросам, касающимся политики, культуры, экологии и морали.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Поддерживал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демократические движения в стране,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осуждал насилие и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 несправедливость, выступал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в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защиту православной веры и 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национальных традиций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 Он также был активистом международного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движения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«Зелёный мир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», которое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боролось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за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сохранение окружающей среды.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4736" y="5912073"/>
            <a:ext cx="21002214" cy="31781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defTabSz="825500"/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Астафьев был автором не только прозы, но и поэзии.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Опубликовал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несколько сборников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своих стихотворений («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Стихи о войне», «Стихи о любви», «Стихи о России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»). Писал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песни на свои и чужие стихи, которые исполняли известные певцы, </a:t>
            </a:r>
            <a:r>
              <a:rPr lang="ru-RU" sz="3600" b="1" smtClean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среди которых: </a:t>
            </a:r>
            <a:r>
              <a:rPr lang="ru-RU" sz="3600" b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Людмила Зыкина, Владимир Высоцкий, Юрий Шевчук и другие. Его поэзия отличается глубиной мысли, чувственностью, музыкальностью и образностью.</a:t>
            </a:r>
          </a:p>
        </p:txBody>
      </p:sp>
    </p:spTree>
    <p:extLst>
      <p:ext uri="{BB962C8B-B14F-4D97-AF65-F5344CB8AC3E}">
        <p14:creationId xmlns:p14="http://schemas.microsoft.com/office/powerpoint/2010/main" val="255242987"/>
      </p:ext>
    </p:extLst>
  </p:cSld>
  <p:clrMapOvr>
    <a:masterClrMapping/>
  </p:clrMapOvr>
  <p:transition spd="med"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8752" y="305272"/>
            <a:ext cx="21971000" cy="1434949"/>
          </a:xfrm>
        </p:spPr>
        <p:txBody>
          <a:bodyPr/>
          <a:lstStyle>
            <a:defPPr/>
          </a:lstStyle>
          <a:p>
            <a:pPr/>
            <a:r>
              <a:rPr lang="ru-RU" smtClean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Книги, доступные читателям МГГЭУ</a:t>
            </a:r>
            <a:endParaRPr lang="ru-RU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7104" y="2278329"/>
            <a:ext cx="19154129" cy="2318583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defTabSz="825500"/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Астафьев, Виктор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Петрович.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Так хочется жить = Жизнь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прожить: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повести и рассказы / Астафьев Виктор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Петрович;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вступит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 ст. И. Ришиной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, В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 Астафьева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 – М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Книжная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палата, 1996.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– 445 с. – (Популярная библиотека ). – ISBN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5-7000-0435-6.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– Текст (визуальный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):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непосредственный.</a:t>
            </a:r>
            <a:endParaRPr kumimoji="0" lang="ru-RU" sz="36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14945" y="6598808"/>
            <a:ext cx="19154129" cy="2318583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defTabSz="825500"/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Астафьев, Виктор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Петрович.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Собрание сочинений в 6 томах = Звездопад = Пастух и пастушка = Печальный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детектив: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повести, романы. Том 1. Стародуб / Астафьев Виктор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Петрович;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предисл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 В. Курбатова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 – М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Молодая гвардия , 1991. – 540 с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.: </a:t>
            </a:r>
            <a:r>
              <a:rPr lang="ru-RU" sz="3600" b="1" err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портр. – ISBN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5-235-01449-9. –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Текст (визуальный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):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непосредственный.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14945" y="10519287"/>
            <a:ext cx="19154129" cy="2318583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defTabSz="825500"/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Астафьев, Виктор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Петрович.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Собрание сочинений в 6 томах = Бери да помни = Ночь космонавта = Улыбка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волчицы: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рассказы. Том 2. Солдат и мать / Астафьев Виктор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Петрович.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– М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Молодая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гвардия,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1991. – 703 с. + примеч. – ISBN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5-235-01587-8.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– Текст (визуальный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):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непосредственный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</a:t>
            </a:r>
            <a:endParaRPr lang="ru-RU" sz="3600" b="1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864" y="1457401"/>
            <a:ext cx="3227240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705" y="5705872"/>
            <a:ext cx="3227240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911" y="9738320"/>
            <a:ext cx="3156193" cy="3714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29350"/>
      </p:ext>
    </p:extLst>
  </p:cSld>
  <p:clrMapOvr>
    <a:masterClrMapping/>
  </p:clrMapOvr>
  <p:transition spd="med"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8752" y="305272"/>
            <a:ext cx="21971000" cy="1434949"/>
          </a:xfrm>
        </p:spPr>
        <p:txBody>
          <a:bodyPr/>
          <a:lstStyle>
            <a:defPPr/>
          </a:lstStyle>
          <a:p>
            <a:pPr/>
            <a:r>
              <a:rPr lang="ru-RU" smtClean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Книги, доступные читателям МГГЭУ</a:t>
            </a:r>
            <a:endParaRPr lang="ru-RU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7104" y="2764423"/>
            <a:ext cx="19154129" cy="2318583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defTabSz="825500"/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Астафьев, Виктор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Петрович.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Жизнь прожить = Медвежья кровь = Пеструха = Тихая птица = Вимба = </a:t>
            </a:r>
            <a:r>
              <a:rPr lang="ru-RU" sz="3600" b="1" err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Кузяка: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роман, рассказы / Астафьев Виктор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Петрович.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– М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.: Современник,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1986. – 319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с: </a:t>
            </a:r>
            <a:r>
              <a:rPr lang="ru-RU" sz="3600" b="1" err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портр. – (Новинки "Современника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"). –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Текст (визуальный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):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непосредственный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</a:t>
            </a:r>
            <a:endParaRPr lang="ru-RU" sz="3600" b="1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48772" y="7509941"/>
            <a:ext cx="19154129" cy="2872581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defTabSz="825500"/>
            <a:endParaRPr lang="ru-RU" sz="3600" b="1" smtClea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defTabSz="825500"/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Астафьев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, Виктор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Петрович. Царь-рыба: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повествование в рассказах / Астафьев Виктор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Петрович;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худ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 А.Ф. Перфильев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; предисл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 И. Жуков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 –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Красноярск: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Красноярск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 книжн. изд-во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, 1987. – 399 с. 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–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Текст (визуальный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): </a:t>
            </a:r>
            <a:r>
              <a:rPr lang="ru-RU" sz="3600" b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непосредственный</a:t>
            </a:r>
            <a:r>
              <a:rPr lang="ru-RU" sz="3600" b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</a:t>
            </a:r>
          </a:p>
          <a:p>
            <a:pPr defTabSz="825500"/>
            <a:endParaRPr lang="ru-RU" sz="3600" b="1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943" y="1925535"/>
            <a:ext cx="2868161" cy="39963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102" y="6930008"/>
            <a:ext cx="2856002" cy="4032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22175"/>
      </p:ext>
    </p:extLst>
  </p:cSld>
  <p:clrMapOvr>
    <a:masterClrMapping/>
  </p:clrMapOvr>
  <p:transition spd="med"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9" name="Астафьев.020.jpeg" descr="Астафьев.0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030760" y="3267462"/>
            <a:ext cx="10391800" cy="7478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 algn="r"/>
            <a:r>
              <a:rPr lang="ru-RU" sz="4800" b="1" i="1"/>
              <a:t>Если бы мне было дано повторить жизнь,</a:t>
            </a:r>
          </a:p>
          <a:p>
            <a:pPr algn="r"/>
            <a:r>
              <a:rPr lang="ru-RU" sz="4800" b="1" i="1"/>
              <a:t>я бы выбрал ту же самую,</a:t>
            </a:r>
          </a:p>
          <a:p>
            <a:pPr algn="r"/>
            <a:r>
              <a:rPr lang="ru-RU" sz="4800" b="1" i="1"/>
              <a:t>очень насыщенную событиями,</a:t>
            </a:r>
          </a:p>
          <a:p>
            <a:pPr algn="r"/>
            <a:r>
              <a:rPr lang="ru-RU" sz="4800" b="1" i="1"/>
              <a:t>радостями, победами, поражениями,</a:t>
            </a:r>
          </a:p>
          <a:p>
            <a:pPr algn="r"/>
            <a:r>
              <a:rPr lang="ru-RU" sz="4800" b="1" i="1"/>
              <a:t>восторгами и горестями утрат</a:t>
            </a:r>
            <a:r>
              <a:rPr lang="ru-RU" sz="4800" b="1" i="1" smtClean="0"/>
              <a:t>…</a:t>
            </a:r>
          </a:p>
          <a:p>
            <a:pPr algn="r"/>
            <a:endParaRPr lang="ru-RU" sz="4800" b="1" i="1"/>
          </a:p>
          <a:p>
            <a:pPr algn="r"/>
            <a:r>
              <a:rPr lang="ru-RU" sz="4800" b="1" i="1" smtClean="0"/>
              <a:t>Виктор Петрович Астафьев</a:t>
            </a:r>
            <a:endParaRPr lang="ru-RU" sz="4800" b="1" i="1"/>
          </a:p>
        </p:txBody>
      </p:sp>
    </p:spTree>
  </p:cSld>
  <p:clrMapOvr>
    <a:masterClrMapping/>
  </p:clrMapOvr>
  <p:transition spd="med"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5" name="Астафьев.003.jpeg" descr="Астафьев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7" name="Астафьев.004.jpeg" descr="Астафьев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503368" y="7703125"/>
            <a:ext cx="432048" cy="595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200" b="1"/>
              <a:t>:</a:t>
            </a:r>
            <a:endParaRPr kumimoji="0" lang="ru-RU" sz="32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p:transition spd="med"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9" name="Астафьев.005.jpeg" descr="Астафьев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1" name="Астафьев.006.jpeg" descr="Астафьев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994031" y="9842460"/>
            <a:ext cx="141185" cy="471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«</a:t>
            </a:r>
            <a:endParaRPr kumimoji="0" lang="ru-RU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1830" y="9842460"/>
            <a:ext cx="666074" cy="471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b="1" smtClean="0"/>
              <a:t>»,</a:t>
            </a:r>
            <a:endParaRPr kumimoji="0" lang="ru-RU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0175" y="10562540"/>
            <a:ext cx="141185" cy="471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spc="0" normalizeH="0" baseline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«</a:t>
            </a:r>
            <a:endParaRPr kumimoji="0" lang="ru-RU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1590" y="10562540"/>
            <a:ext cx="666074" cy="471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/>
          </a:lstStyle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b="1" smtClean="0"/>
              <a:t>»</a:t>
            </a:r>
            <a:endParaRPr kumimoji="0" lang="ru-RU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" name="Астафьев.007.jpeg" descr="Астафьев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5" name="Астафьев.008.jpeg" descr="Астафьев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50</Paragraphs>
  <Slides>33</Slides>
  <Notes>0</Notes>
  <TotalTime>589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37">
      <vt:lpstr>Arial</vt:lpstr>
      <vt:lpstr>Helvetica Neue Medium</vt:lpstr>
      <vt:lpstr>Helvetica Neue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Награды и почести за творчество</vt:lpstr>
      <vt:lpstr>Награды и почести за творчество</vt:lpstr>
      <vt:lpstr>Интересные факты о писателе</vt:lpstr>
      <vt:lpstr>Интересные факты о писателе</vt:lpstr>
      <vt:lpstr>Книги, доступные читателям МГГЭУ</vt:lpstr>
      <vt:lpstr>Книги, доступные читателям МГГЭУ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Ахтырская Валентина Александровна</dc:creator>
  <cp:lastModifiedBy>Ахтырская Валентина Александровна</cp:lastModifiedBy>
  <cp:revision>37</cp:revision>
  <dcterms:modified xsi:type="dcterms:W3CDTF">2024-04-12T11:04:45Z</dcterms:modified>
</cp:coreProperties>
</file>