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1" r:id="rId3"/>
    <p:sldId id="257" r:id="rId4"/>
    <p:sldId id="258" r:id="rId5"/>
    <p:sldId id="262" r:id="rId6"/>
    <p:sldId id="263" r:id="rId7"/>
    <p:sldId id="259" r:id="rId8"/>
    <p:sldId id="264" r:id="rId9"/>
    <p:sldId id="265" r:id="rId10"/>
    <p:sldId id="266" r:id="rId11"/>
    <p:sldId id="267" r:id="rId12"/>
    <p:sldId id="271" r:id="rId13"/>
    <p:sldId id="286" r:id="rId14"/>
    <p:sldId id="272" r:id="rId15"/>
    <p:sldId id="273" r:id="rId16"/>
    <p:sldId id="287" r:id="rId17"/>
    <p:sldId id="274" r:id="rId18"/>
    <p:sldId id="275" r:id="rId19"/>
    <p:sldId id="288" r:id="rId20"/>
    <p:sldId id="276" r:id="rId21"/>
    <p:sldId id="289" r:id="rId22"/>
    <p:sldId id="277" r:id="rId23"/>
    <p:sldId id="278" r:id="rId24"/>
    <p:sldId id="290" r:id="rId25"/>
    <p:sldId id="279" r:id="rId26"/>
    <p:sldId id="280" r:id="rId27"/>
    <p:sldId id="281" r:id="rId28"/>
    <p:sldId id="292" r:id="rId29"/>
    <p:sldId id="282" r:id="rId30"/>
    <p:sldId id="283" r:id="rId31"/>
    <p:sldId id="284" r:id="rId32"/>
    <p:sldId id="293" r:id="rId33"/>
    <p:sldId id="295" r:id="rId34"/>
    <p:sldId id="296" r:id="rId35"/>
    <p:sldId id="294" r:id="rId36"/>
    <p:sldId id="285" r:id="rId37"/>
    <p:sldId id="300" r:id="rId38"/>
    <p:sldId id="29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94660"/>
  </p:normalViewPr>
  <p:slideViewPr>
    <p:cSldViewPr>
      <p:cViewPr varScale="1">
        <p:scale>
          <a:sx n="87" d="100"/>
          <a:sy n="87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3F50B-98F8-4E44-8244-F11A3ABEA241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43278-FFD0-4DA4-8DF0-03100B553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6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3278-FFD0-4DA4-8DF0-03100B553B8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32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-27384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/>
                </a:solidFill>
              </a:rPr>
              <a:t>8 февраля – День российской науки</a:t>
            </a:r>
            <a:endParaRPr lang="ru-RU" sz="4800" b="1" dirty="0">
              <a:solidFill>
                <a:schemeClr val="tx2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94" l="0" r="100000">
                        <a14:foregroundMark x1="30778" y1="14403" x2="66556" y2="14712"/>
                        <a14:foregroundMark x1="36000" y1="6893" x2="61222" y2="8539"/>
                        <a14:foregroundMark x1="61222" y1="8539" x2="52889" y2="5967"/>
                        <a14:foregroundMark x1="80556" y1="25103" x2="78444" y2="25103"/>
                        <a14:foregroundMark x1="80889" y1="26440" x2="88000" y2="34877"/>
                        <a14:foregroundMark x1="72889" y1="25823" x2="94333" y2="34877"/>
                        <a14:foregroundMark x1="48667" y1="46296" x2="48667" y2="46296"/>
                        <a14:foregroundMark x1="40222" y1="39712" x2="58778" y2="60288"/>
                        <a14:foregroundMark x1="46222" y1="28704" x2="58778" y2="64815"/>
                        <a14:foregroundMark x1="17333" y1="29321" x2="22333" y2="30658"/>
                        <a14:foregroundMark x1="12778" y1="33951" x2="12778" y2="33951"/>
                        <a14:foregroundMark x1="15667" y1="37860" x2="19444" y2="46296"/>
                        <a14:foregroundMark x1="44444" y1="3704" x2="44444" y2="3704"/>
                        <a14:foregroundMark x1="43444" y1="2675" x2="43444" y2="2675"/>
                        <a14:foregroundMark x1="43444" y1="2675" x2="43444" y2="2675"/>
                        <a14:foregroundMark x1="43111" y1="5967" x2="43778" y2="2675"/>
                        <a14:foregroundMark x1="5556" y1="24794" x2="5889" y2="26749"/>
                        <a14:foregroundMark x1="3000" y1="31687" x2="2667" y2="33642"/>
                        <a14:foregroundMark x1="52878" y1="3965" x2="52878" y2="3965"/>
                        <a14:foregroundMark x1="52878" y1="3965" x2="52878" y2="3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77" y="3501008"/>
            <a:ext cx="3100219" cy="334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9" b="100000" l="62553" r="990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79"/>
          <a:stretch/>
        </p:blipFill>
        <p:spPr bwMode="auto">
          <a:xfrm>
            <a:off x="467544" y="2233761"/>
            <a:ext cx="3360964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2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21" y="3378478"/>
            <a:ext cx="2719142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П.А. Черенков, физика, 1958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3378478"/>
            <a:ext cx="2529860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Л.Д. Ландау, физика, 1962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7085" y="6472644"/>
            <a:ext cx="2324675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Н.Г. Басов, физика, 1964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328279" y="3366605"/>
            <a:ext cx="2786276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А.М. Прохоров, физика, 1964</a:t>
            </a:r>
            <a:endParaRPr lang="ru-RU" sz="1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6474822"/>
            <a:ext cx="3073534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М.А. Шолохов, литература, 1965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940152" y="6472644"/>
            <a:ext cx="3185103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М.В. Канторович, экономика1975</a:t>
            </a:r>
            <a:endParaRPr lang="ru-RU" sz="1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1944216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02" y="764704"/>
            <a:ext cx="1944216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09" y="3844938"/>
            <a:ext cx="1939426" cy="26083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62" y="764704"/>
            <a:ext cx="1959494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96" y="3836615"/>
            <a:ext cx="1938968" cy="26167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95" y="3844938"/>
            <a:ext cx="1944216" cy="26083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32695" cy="692696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А</a:t>
            </a:r>
            <a:r>
              <a:rPr lang="ru-RU" sz="2400" b="1" dirty="0" smtClean="0">
                <a:solidFill>
                  <a:schemeClr val="tx2"/>
                </a:solidFill>
              </a:rPr>
              <a:t>кадемики РАН – лауреаты Нобелевской премии (в список не включены </a:t>
            </a:r>
            <a:r>
              <a:rPr lang="ru-RU" sz="2400" b="1" dirty="0">
                <a:solidFill>
                  <a:schemeClr val="tx2"/>
                </a:solidFill>
              </a:rPr>
              <a:t>иностранные члены Академии наук </a:t>
            </a:r>
            <a:r>
              <a:rPr lang="ru-RU" sz="2400" b="1" dirty="0" smtClean="0">
                <a:solidFill>
                  <a:schemeClr val="tx2"/>
                </a:solidFill>
              </a:rPr>
              <a:t>СССР)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21" y="3378478"/>
            <a:ext cx="2418291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А.Д. Сахаров, мира, 1975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3378478"/>
            <a:ext cx="2523511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П.Л. </a:t>
            </a:r>
            <a:r>
              <a:rPr lang="ru-RU" sz="1600" b="1" dirty="0" err="1" smtClean="0"/>
              <a:t>Капица</a:t>
            </a:r>
            <a:r>
              <a:rPr lang="ru-RU" sz="1600" b="1" dirty="0" smtClean="0"/>
              <a:t>, физика, 1978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26681" y="3378478"/>
            <a:ext cx="3381823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А.И. Солженицын, литература, 1970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496" y="6474822"/>
            <a:ext cx="2708370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Ж.И. Алферов, физика, 2000</a:t>
            </a:r>
            <a:endParaRPr lang="ru-RU" sz="1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02210" y="6474822"/>
            <a:ext cx="2823402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А.А. Абрикосов, физика, 2003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56763" y="6474822"/>
            <a:ext cx="2623795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В.Л. Гинзбург, физика, 2003</a:t>
            </a:r>
            <a:endParaRPr lang="ru-RU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2139774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90" y="764704"/>
            <a:ext cx="2139774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2129700" cy="2612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2292400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54659"/>
            <a:ext cx="2139774" cy="25986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73" y="3861049"/>
            <a:ext cx="2139774" cy="2592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32695" cy="692696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А</a:t>
            </a:r>
            <a:r>
              <a:rPr lang="ru-RU" sz="2400" b="1" dirty="0" smtClean="0">
                <a:solidFill>
                  <a:schemeClr val="tx2"/>
                </a:solidFill>
              </a:rPr>
              <a:t>кадемики РАН – лауреаты Нобелевской премии (в список не включены </a:t>
            </a:r>
            <a:r>
              <a:rPr lang="ru-RU" sz="2400" b="1" dirty="0">
                <a:solidFill>
                  <a:schemeClr val="tx2"/>
                </a:solidFill>
              </a:rPr>
              <a:t>иностранные члены Академии наук </a:t>
            </a:r>
            <a:r>
              <a:rPr lang="ru-RU" sz="2400" b="1" dirty="0" smtClean="0">
                <a:solidFill>
                  <a:schemeClr val="tx2"/>
                </a:solidFill>
              </a:rPr>
              <a:t>СССР)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2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05744" y="335699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Зеленов</a:t>
            </a:r>
            <a:r>
              <a:rPr lang="ru-RU" sz="1400" b="1" dirty="0"/>
              <a:t>, Лев Александрович</a:t>
            </a:r>
            <a:r>
              <a:rPr lang="ru-RU" sz="1400" b="1" dirty="0" smtClean="0"/>
              <a:t>. История </a:t>
            </a:r>
            <a:r>
              <a:rPr lang="ru-RU" sz="1400" b="1" dirty="0"/>
              <a:t>и философия </a:t>
            </a:r>
            <a:r>
              <a:rPr lang="ru-RU" sz="1400" b="1" dirty="0" smtClean="0"/>
              <a:t>науки: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</a:t>
            </a:r>
            <a:r>
              <a:rPr lang="ru-RU" sz="1400" b="1" dirty="0" err="1"/>
              <a:t>Зеленов</a:t>
            </a:r>
            <a:r>
              <a:rPr lang="ru-RU" sz="1400" b="1" dirty="0"/>
              <a:t> Лев Александрович, Владимиров Александр Анатольевич, Щуров Владимир Александрович. – М</a:t>
            </a:r>
            <a:r>
              <a:rPr lang="ru-RU" sz="1400" b="1" dirty="0" smtClean="0"/>
              <a:t>.: Флинта: </a:t>
            </a:r>
            <a:r>
              <a:rPr lang="ru-RU" sz="1400" b="1" dirty="0"/>
              <a:t>Наука, 2008. – 472 с. + библ</a:t>
            </a:r>
            <a:r>
              <a:rPr lang="ru-RU" sz="1400" b="1" dirty="0" smtClean="0"/>
              <a:t>., слов</a:t>
            </a:r>
            <a:r>
              <a:rPr lang="ru-RU" sz="1400" b="1" dirty="0"/>
              <a:t>. – ISBN 978-5-9765-0257-4. – ISBN </a:t>
            </a:r>
            <a:r>
              <a:rPr lang="ru-RU" sz="1400" b="1" dirty="0" smtClean="0"/>
              <a:t>978-5-02-034746-5: </a:t>
            </a:r>
            <a:r>
              <a:rPr lang="ru-RU" sz="1400" b="1" dirty="0"/>
              <a:t>236.06. – Текст (визуальный</a:t>
            </a:r>
            <a:r>
              <a:rPr lang="ru-RU" sz="1400" b="1" dirty="0" smtClean="0"/>
              <a:t>): непосредственный. </a:t>
            </a:r>
            <a:endParaRPr lang="ru-RU" sz="1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05744" y="5301208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Бучило, Нина </a:t>
            </a:r>
            <a:r>
              <a:rPr lang="ru-RU" sz="1400" b="1" dirty="0" smtClean="0"/>
              <a:t>Федоровна. История </a:t>
            </a:r>
            <a:r>
              <a:rPr lang="ru-RU" sz="1400" b="1" dirty="0"/>
              <a:t>и философия </a:t>
            </a:r>
            <a:r>
              <a:rPr lang="ru-RU" sz="1400" b="1" dirty="0" smtClean="0"/>
              <a:t>науки: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Бучило Нина Федоровна, Исаев Игорь </a:t>
            </a:r>
            <a:r>
              <a:rPr lang="ru-RU" sz="1400" b="1" dirty="0" smtClean="0"/>
              <a:t>Андреевич; </a:t>
            </a:r>
            <a:r>
              <a:rPr lang="ru-RU" sz="1400" b="1" dirty="0" err="1"/>
              <a:t>Моск</a:t>
            </a:r>
            <a:r>
              <a:rPr lang="ru-RU" sz="1400" b="1" dirty="0" smtClean="0"/>
              <a:t>. гос. </a:t>
            </a:r>
            <a:r>
              <a:rPr lang="ru-RU" sz="1400" b="1" dirty="0" err="1" smtClean="0"/>
              <a:t>юридич</a:t>
            </a:r>
            <a:r>
              <a:rPr lang="ru-RU" sz="1400" b="1" dirty="0" smtClean="0"/>
              <a:t>. акад</a:t>
            </a:r>
            <a:r>
              <a:rPr lang="ru-RU" sz="1400" b="1" dirty="0"/>
              <a:t>. – М</a:t>
            </a:r>
            <a:r>
              <a:rPr lang="ru-RU" sz="1400" b="1" dirty="0" smtClean="0"/>
              <a:t>.: </a:t>
            </a:r>
            <a:r>
              <a:rPr lang="ru-RU" sz="1400" b="1" dirty="0"/>
              <a:t>Проспект, 2009. – 432 с. – ISBN </a:t>
            </a:r>
            <a:r>
              <a:rPr lang="ru-RU" sz="1400" b="1" dirty="0" smtClean="0"/>
              <a:t>978-5-392-00738-7: </a:t>
            </a:r>
            <a:r>
              <a:rPr lang="ru-RU" sz="1400" b="1" dirty="0"/>
              <a:t>168.96.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7" y="2799742"/>
            <a:ext cx="1505533" cy="19974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88579"/>
            <a:ext cx="1512168" cy="19247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691680" y="1275309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Волков, Юрий Григорьевич</a:t>
            </a:r>
            <a:r>
              <a:rPr lang="ru-RU" sz="1400" b="1" dirty="0" smtClean="0"/>
              <a:t>.  </a:t>
            </a:r>
            <a:r>
              <a:rPr lang="ru-RU" sz="1400" b="1" dirty="0"/>
              <a:t>Диссертация: подготовка, защита, </a:t>
            </a:r>
            <a:r>
              <a:rPr lang="ru-RU" sz="1400" b="1" dirty="0" smtClean="0"/>
              <a:t>оформление: </a:t>
            </a:r>
            <a:r>
              <a:rPr lang="ru-RU" sz="1400" b="1" dirty="0" err="1"/>
              <a:t>практич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Волков Юрий Григорьевич. – 5-е изд</a:t>
            </a:r>
            <a:r>
              <a:rPr lang="ru-RU" sz="1400" b="1" dirty="0" smtClean="0"/>
              <a:t>., </a:t>
            </a:r>
            <a:r>
              <a:rPr lang="ru-RU" sz="1400" b="1" dirty="0" err="1" smtClean="0"/>
              <a:t>переработ.и</a:t>
            </a:r>
            <a:r>
              <a:rPr lang="ru-RU" sz="1400" b="1" dirty="0" smtClean="0"/>
              <a:t> </a:t>
            </a:r>
            <a:r>
              <a:rPr lang="ru-RU" sz="1400" b="1" dirty="0"/>
              <a:t>доп. – М</a:t>
            </a:r>
            <a:r>
              <a:rPr lang="ru-RU" sz="1400" b="1" dirty="0" smtClean="0"/>
              <a:t>.: </a:t>
            </a:r>
            <a:r>
              <a:rPr lang="ru-RU" sz="1400" b="1" dirty="0"/>
              <a:t>КНОРУС, 2015. – 207 с. + прилож. – ISBN 978-5-406-04599-2.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7" y="764704"/>
            <a:ext cx="1519597" cy="19311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1680" y="1225745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Бессонов, Борис Николаевич</a:t>
            </a:r>
            <a:r>
              <a:rPr lang="ru-RU" sz="1400" b="1" dirty="0" smtClean="0"/>
              <a:t>. </a:t>
            </a:r>
            <a:r>
              <a:rPr lang="ru-RU" sz="1400" b="1" dirty="0"/>
              <a:t>История и философия </a:t>
            </a:r>
            <a:r>
              <a:rPr lang="ru-RU" sz="1400" b="1" dirty="0" smtClean="0"/>
              <a:t>науки: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для вузов / Бессонов Борис Николаевич. – М</a:t>
            </a:r>
            <a:r>
              <a:rPr lang="ru-RU" sz="1400" b="1" dirty="0" smtClean="0"/>
              <a:t>.: </a:t>
            </a:r>
            <a:r>
              <a:rPr lang="ru-RU" sz="1400" b="1" dirty="0"/>
              <a:t>Высшее образование, 2009. – 395 с. + библ. – ISBN </a:t>
            </a:r>
            <a:r>
              <a:rPr lang="ru-RU" sz="1400" b="1" dirty="0" smtClean="0"/>
              <a:t>978-5-9692-0382-2: </a:t>
            </a:r>
            <a:r>
              <a:rPr lang="ru-RU" sz="1400" b="1" dirty="0"/>
              <a:t>168.96.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10071" y="3324635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Булдаков</a:t>
            </a:r>
            <a:r>
              <a:rPr lang="ru-RU" sz="1400" b="1" dirty="0"/>
              <a:t>, С.К</a:t>
            </a:r>
            <a:r>
              <a:rPr lang="ru-RU" sz="1400" b="1" dirty="0" smtClean="0"/>
              <a:t>. </a:t>
            </a:r>
            <a:r>
              <a:rPr lang="ru-RU" sz="1400" b="1" dirty="0"/>
              <a:t>История и философия </a:t>
            </a:r>
            <a:r>
              <a:rPr lang="ru-RU" sz="1400" b="1" dirty="0" smtClean="0"/>
              <a:t>науки: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С. К. </a:t>
            </a:r>
            <a:r>
              <a:rPr lang="ru-RU" sz="1400" b="1" dirty="0" err="1"/>
              <a:t>Булдаков</a:t>
            </a:r>
            <a:r>
              <a:rPr lang="ru-RU" sz="1400" b="1" dirty="0"/>
              <a:t>. – М. : РИОР, 2008. – 141 с. + библ. – (Высшее образование). – ISBN </a:t>
            </a:r>
            <a:r>
              <a:rPr lang="ru-RU" sz="1400" b="1" dirty="0" smtClean="0"/>
              <a:t>978-5-369-00329-9: </a:t>
            </a:r>
            <a:r>
              <a:rPr lang="ru-RU" sz="1400" b="1" dirty="0"/>
              <a:t>79.86. – Текст (визуальный) : непосредственный.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3923" y="5340859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Первая Московская межвузовская научно-практическая конференция "Студенческая наука</a:t>
            </a:r>
            <a:r>
              <a:rPr lang="ru-RU" sz="1400" b="1" dirty="0" smtClean="0"/>
              <a:t>": </a:t>
            </a:r>
            <a:r>
              <a:rPr lang="ru-RU" sz="1400" b="1" dirty="0"/>
              <a:t>сборник тезисов / сост</a:t>
            </a:r>
            <a:r>
              <a:rPr lang="ru-RU" sz="1400" b="1" dirty="0" smtClean="0"/>
              <a:t>. М.Ю. </a:t>
            </a:r>
            <a:r>
              <a:rPr lang="ru-RU" sz="1400" b="1" dirty="0" err="1" smtClean="0"/>
              <a:t>Лайко</a:t>
            </a:r>
            <a:r>
              <a:rPr lang="ru-RU" sz="1400" b="1" dirty="0" smtClean="0"/>
              <a:t> </a:t>
            </a:r>
            <a:r>
              <a:rPr lang="ru-RU" sz="1400" b="1" dirty="0"/>
              <a:t>и А.Р</a:t>
            </a:r>
            <a:r>
              <a:rPr lang="ru-RU" sz="1400" b="1" dirty="0" smtClean="0"/>
              <a:t>. Савелов</a:t>
            </a:r>
            <a:r>
              <a:rPr lang="ru-RU" sz="1400" b="1" dirty="0"/>
              <a:t>; </a:t>
            </a:r>
            <a:r>
              <a:rPr lang="ru-RU" sz="1400" b="1" dirty="0" err="1"/>
              <a:t>Моск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студенч</a:t>
            </a:r>
            <a:r>
              <a:rPr lang="ru-RU" sz="1400" b="1" dirty="0" smtClean="0"/>
              <a:t>. центр</a:t>
            </a:r>
            <a:r>
              <a:rPr lang="ru-RU" sz="1400" b="1" dirty="0"/>
              <a:t>. – ноябрь </a:t>
            </a:r>
            <a:r>
              <a:rPr lang="ru-RU" sz="1400" b="1" dirty="0" smtClean="0"/>
              <a:t>2006 г</a:t>
            </a:r>
            <a:r>
              <a:rPr lang="ru-RU" sz="1400" b="1" dirty="0"/>
              <a:t>. – М</a:t>
            </a:r>
            <a:r>
              <a:rPr lang="ru-RU" sz="1400" b="1" dirty="0" smtClean="0"/>
              <a:t>.: </a:t>
            </a:r>
            <a:r>
              <a:rPr lang="ru-RU" sz="1400" b="1" dirty="0"/>
              <a:t>Известия, 2006. – 238 с</a:t>
            </a:r>
            <a:r>
              <a:rPr lang="ru-RU" sz="1400" b="1" dirty="0" smtClean="0"/>
              <a:t>.: </a:t>
            </a:r>
            <a:r>
              <a:rPr lang="ru-RU" sz="1400" b="1" dirty="0"/>
              <a:t>ил. – 72.00.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5"/>
          <a:stretch/>
        </p:blipFill>
        <p:spPr bwMode="auto">
          <a:xfrm>
            <a:off x="137676" y="750683"/>
            <a:ext cx="1576247" cy="20302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7" y="2780928"/>
            <a:ext cx="1554003" cy="20089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goncharuk\Desktop\Новая папка\IMG_91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27003" r="33468" b="22857"/>
          <a:stretch/>
        </p:blipFill>
        <p:spPr bwMode="auto">
          <a:xfrm>
            <a:off x="137677" y="4876454"/>
            <a:ext cx="1554004" cy="20089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0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3923" y="1268760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Анализ мировых тенденций развития научно-образовательной </a:t>
            </a:r>
            <a:r>
              <a:rPr lang="ru-RU" sz="1400" b="1" dirty="0" smtClean="0"/>
              <a:t>деятельности: </a:t>
            </a:r>
            <a:r>
              <a:rPr lang="ru-RU" sz="1400" b="1" dirty="0"/>
              <a:t>аналитический обзор / </a:t>
            </a:r>
            <a:r>
              <a:rPr lang="ru-RU" sz="1400" b="1" dirty="0" err="1"/>
              <a:t>Дрантусова</a:t>
            </a:r>
            <a:r>
              <a:rPr lang="ru-RU" sz="1400" b="1" dirty="0"/>
              <a:t> Наталья Владимировна, </a:t>
            </a:r>
            <a:r>
              <a:rPr lang="ru-RU" sz="1400" b="1" dirty="0" err="1"/>
              <a:t>Вашурина</a:t>
            </a:r>
            <a:r>
              <a:rPr lang="ru-RU" sz="1400" b="1" dirty="0"/>
              <a:t> Елена Владимировна, Евдокимова Яна </a:t>
            </a:r>
            <a:r>
              <a:rPr lang="ru-RU" sz="1400" b="1" dirty="0" err="1"/>
              <a:t>Шамилевна</a:t>
            </a:r>
            <a:r>
              <a:rPr lang="ru-RU" sz="1400" b="1" dirty="0"/>
              <a:t> [и др</a:t>
            </a:r>
            <a:r>
              <a:rPr lang="ru-RU" sz="1400" b="1" dirty="0" smtClean="0"/>
              <a:t>.]; </a:t>
            </a:r>
            <a:r>
              <a:rPr lang="ru-RU" sz="1400" b="1" dirty="0"/>
              <a:t>Уральск</a:t>
            </a:r>
            <a:r>
              <a:rPr lang="ru-RU" sz="1400" b="1" dirty="0" smtClean="0"/>
              <a:t>. гос. ун-т</a:t>
            </a:r>
            <a:r>
              <a:rPr lang="ru-RU" sz="1400" b="1" dirty="0"/>
              <a:t>. – </a:t>
            </a:r>
            <a:r>
              <a:rPr lang="ru-RU" sz="1400" b="1" dirty="0" smtClean="0"/>
              <a:t>Екатеринбург: </a:t>
            </a:r>
            <a:r>
              <a:rPr lang="ru-RU" sz="1400" b="1" dirty="0" err="1"/>
              <a:t>УрГУ</a:t>
            </a:r>
            <a:r>
              <a:rPr lang="ru-RU" sz="1400" b="1" dirty="0"/>
              <a:t>, 2006. – 136 с. + прилож</a:t>
            </a:r>
            <a:r>
              <a:rPr lang="ru-RU" sz="1400" b="1" dirty="0" smtClean="0"/>
              <a:t>., библ</a:t>
            </a:r>
            <a:r>
              <a:rPr lang="ru-RU" sz="1400" b="1" dirty="0"/>
              <a:t>. – ISBN </a:t>
            </a:r>
            <a:r>
              <a:rPr lang="ru-RU" sz="1400" b="1" dirty="0" smtClean="0"/>
              <a:t>978-5-7525-1710-9: </a:t>
            </a:r>
            <a:r>
              <a:rPr lang="ru-RU" sz="1400" b="1" dirty="0"/>
              <a:t>148.00. – Текст (визуальный</a:t>
            </a:r>
            <a:r>
              <a:rPr lang="ru-RU" sz="1400" b="1" dirty="0" smtClean="0"/>
              <a:t>): непосредственный.</a:t>
            </a:r>
            <a:endParaRPr lang="ru-RU" sz="1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13923" y="5373216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Волков, Юрий </a:t>
            </a:r>
            <a:r>
              <a:rPr lang="ru-RU" sz="1400" b="1" dirty="0" smtClean="0"/>
              <a:t>Григорьевич. Как </a:t>
            </a:r>
            <a:r>
              <a:rPr lang="ru-RU" sz="1400" b="1" dirty="0"/>
              <a:t>написать и защитить </a:t>
            </a:r>
            <a:r>
              <a:rPr lang="ru-RU" sz="1400" b="1" dirty="0" smtClean="0"/>
              <a:t>диссертацию: </a:t>
            </a:r>
            <a:r>
              <a:rPr lang="ru-RU" sz="1400" b="1" dirty="0" err="1"/>
              <a:t>практич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Волков Юрий </a:t>
            </a:r>
            <a:r>
              <a:rPr lang="ru-RU" sz="1400" b="1" dirty="0" smtClean="0"/>
              <a:t>Григорьевич; </a:t>
            </a:r>
            <a:r>
              <a:rPr lang="ru-RU" sz="1400" b="1" dirty="0"/>
              <a:t>Акад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гум</a:t>
            </a:r>
            <a:r>
              <a:rPr lang="ru-RU" sz="1400" b="1" dirty="0" smtClean="0"/>
              <a:t>. наук </a:t>
            </a:r>
            <a:r>
              <a:rPr lang="ru-RU" sz="1400" b="1" dirty="0"/>
              <a:t>России. – 2-е изд</a:t>
            </a:r>
            <a:r>
              <a:rPr lang="ru-RU" sz="1400" b="1" dirty="0" smtClean="0"/>
              <a:t>., </a:t>
            </a:r>
            <a:r>
              <a:rPr lang="ru-RU" sz="1400" b="1" dirty="0" err="1" smtClean="0"/>
              <a:t>переработ</a:t>
            </a:r>
            <a:r>
              <a:rPr lang="ru-RU" sz="1400" b="1" dirty="0" smtClean="0"/>
              <a:t>. и </a:t>
            </a:r>
            <a:r>
              <a:rPr lang="ru-RU" sz="1400" b="1" dirty="0"/>
              <a:t>доп. – М</a:t>
            </a:r>
            <a:r>
              <a:rPr lang="ru-RU" sz="1400" b="1" dirty="0" smtClean="0"/>
              <a:t>.; </a:t>
            </a:r>
            <a:r>
              <a:rPr lang="ru-RU" sz="1400" b="1" dirty="0"/>
              <a:t>Ростов </a:t>
            </a:r>
            <a:r>
              <a:rPr lang="ru-RU" sz="1400" b="1" dirty="0" smtClean="0"/>
              <a:t>н/Д: </a:t>
            </a:r>
            <a:r>
              <a:rPr lang="ru-RU" sz="1400" b="1" dirty="0" err="1"/>
              <a:t>МарТ</a:t>
            </a:r>
            <a:r>
              <a:rPr lang="ru-RU" sz="1400" b="1" dirty="0"/>
              <a:t>, 2009. – 144 с. + прилож. – (Безупречные документы). – ISBN </a:t>
            </a:r>
            <a:r>
              <a:rPr lang="ru-RU" sz="1400" b="1" dirty="0" smtClean="0"/>
              <a:t>978-5-241-00939-5: </a:t>
            </a:r>
            <a:r>
              <a:rPr lang="ru-RU" sz="1400" b="1" dirty="0"/>
              <a:t>60.00.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8" y="764704"/>
            <a:ext cx="1584176" cy="2066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691680" y="335699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Методические рекомендации по присвоению ученых званий профессора/доцента по научной специальности / сост. Орешкина О.В. – М</a:t>
            </a:r>
            <a:r>
              <a:rPr lang="ru-RU" sz="1400" b="1" dirty="0" smtClean="0"/>
              <a:t>.: </a:t>
            </a:r>
            <a:r>
              <a:rPr lang="ru-RU" sz="1400" b="1" dirty="0"/>
              <a:t>МГГЭУ, 2019. – 53 с. – http://portal.mgsgi.ru/upload/iblock/58b/xnmnfxfktgrq%20bfehpgjlfufa%20kl%20taylzwymje%20jppdwh%20txmyeb%20fnnlismseftcrtypf%20iu%20oxjruql%20rdkvepjsarkmk.pdf. – Электронная программа (визуальная). Электронные </a:t>
            </a:r>
            <a:r>
              <a:rPr lang="ru-RU" sz="1400" b="1" dirty="0" smtClean="0"/>
              <a:t>данные: </a:t>
            </a:r>
            <a:r>
              <a:rPr lang="ru-RU" sz="1400" b="1" dirty="0"/>
              <a:t>электронные.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2" y="2874243"/>
            <a:ext cx="1518918" cy="2066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"/>
          <a:stretch/>
        </p:blipFill>
        <p:spPr bwMode="auto">
          <a:xfrm>
            <a:off x="179512" y="4941168"/>
            <a:ext cx="1498025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61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1680" y="1246888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Наука и высокие технологии России на рубеже 3-го </a:t>
            </a:r>
            <a:r>
              <a:rPr lang="ru-RU" sz="1400" b="1" dirty="0" smtClean="0"/>
              <a:t>тысячелетия: </a:t>
            </a:r>
            <a:r>
              <a:rPr lang="ru-RU" sz="1400" b="1" dirty="0"/>
              <a:t>социально-экономические аспекты развития: монография / рук</a:t>
            </a:r>
            <a:r>
              <a:rPr lang="ru-RU" sz="1400" b="1" dirty="0" smtClean="0"/>
              <a:t>. авт. кол. В.Л. Макаров </a:t>
            </a:r>
            <a:r>
              <a:rPr lang="ru-RU" sz="1400" b="1" dirty="0"/>
              <a:t>и А.Е</a:t>
            </a:r>
            <a:r>
              <a:rPr lang="ru-RU" sz="1400" b="1" dirty="0" smtClean="0"/>
              <a:t>. Варшавский</a:t>
            </a:r>
            <a:r>
              <a:rPr lang="ru-RU" sz="1400" b="1" dirty="0"/>
              <a:t>; Общ</a:t>
            </a:r>
            <a:r>
              <a:rPr lang="ru-RU" sz="1400" b="1" dirty="0" smtClean="0"/>
              <a:t>. ред. Р.Я. Левита</a:t>
            </a:r>
            <a:r>
              <a:rPr lang="ru-RU" sz="1400" b="1" dirty="0"/>
              <a:t>; РАН. – М</a:t>
            </a:r>
            <a:r>
              <a:rPr lang="ru-RU" sz="1400" b="1" dirty="0" smtClean="0"/>
              <a:t>.: </a:t>
            </a:r>
            <a:r>
              <a:rPr lang="ru-RU" sz="1400" b="1" dirty="0"/>
              <a:t>Наука, 2001. – 636 с. – ISBN </a:t>
            </a:r>
            <a:r>
              <a:rPr lang="ru-RU" sz="1400" b="1" dirty="0" smtClean="0"/>
              <a:t>5-02-013068-0: </a:t>
            </a:r>
            <a:r>
              <a:rPr lang="ru-RU" sz="1400" b="1" dirty="0"/>
              <a:t>121.00.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680" y="335699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Ерахторина</a:t>
            </a:r>
            <a:r>
              <a:rPr lang="ru-RU" sz="1400" b="1" dirty="0"/>
              <a:t>, Ольга Михайловна</a:t>
            </a:r>
            <a:r>
              <a:rPr lang="ru-RU" sz="1400" b="1" dirty="0" smtClean="0"/>
              <a:t>. </a:t>
            </a:r>
            <a:r>
              <a:rPr lang="ru-RU" sz="1400" b="1" dirty="0"/>
              <a:t>Ум ученого: интеллектуально-психологические качества </a:t>
            </a:r>
            <a:r>
              <a:rPr lang="ru-RU" sz="1400" b="1" dirty="0" smtClean="0"/>
              <a:t>ученого: </a:t>
            </a:r>
            <a:r>
              <a:rPr lang="ru-RU" sz="1400" b="1" dirty="0"/>
              <a:t>в помощь самостоятельной и учебно-</a:t>
            </a:r>
            <a:r>
              <a:rPr lang="ru-RU" sz="1400" b="1" dirty="0" err="1"/>
              <a:t>исслед</a:t>
            </a:r>
            <a:r>
              <a:rPr lang="ru-RU" sz="1400" b="1" dirty="0" smtClean="0"/>
              <a:t>. работе </a:t>
            </a:r>
            <a:r>
              <a:rPr lang="ru-RU" sz="1400" b="1" dirty="0"/>
              <a:t>учащихся. вып.1 / </a:t>
            </a:r>
            <a:r>
              <a:rPr lang="ru-RU" sz="1400" b="1" dirty="0" err="1"/>
              <a:t>Ерахторина</a:t>
            </a:r>
            <a:r>
              <a:rPr lang="ru-RU" sz="1400" b="1" dirty="0"/>
              <a:t> Ольга Михайловна. – М</a:t>
            </a:r>
            <a:r>
              <a:rPr lang="ru-RU" sz="1400" b="1" dirty="0" smtClean="0"/>
              <a:t>.: </a:t>
            </a:r>
            <a:r>
              <a:rPr lang="ru-RU" sz="1400" b="1" dirty="0" err="1"/>
              <a:t>Рейнир</a:t>
            </a:r>
            <a:r>
              <a:rPr lang="ru-RU" sz="1400" b="1" dirty="0"/>
              <a:t>, 2009. – 64 с. – (Библиотеки учебных заведений). – 55.00.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7" y="792968"/>
            <a:ext cx="1656780" cy="1987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691680" y="5357901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Ерахторина</a:t>
            </a:r>
            <a:r>
              <a:rPr lang="ru-RU" sz="1400" b="1" dirty="0"/>
              <a:t>, Ольга </a:t>
            </a:r>
            <a:r>
              <a:rPr lang="ru-RU" sz="1400" b="1" dirty="0" smtClean="0"/>
              <a:t>Михайловна. Ум </a:t>
            </a:r>
            <a:r>
              <a:rPr lang="ru-RU" sz="1400" b="1" dirty="0"/>
              <a:t>ученого: интеллектуально-психологические качества </a:t>
            </a:r>
            <a:r>
              <a:rPr lang="ru-RU" sz="1400" b="1" dirty="0" smtClean="0"/>
              <a:t>ученого: </a:t>
            </a:r>
            <a:r>
              <a:rPr lang="ru-RU" sz="1400" b="1" dirty="0"/>
              <a:t>в помощь самостоятельной и учебно-</a:t>
            </a:r>
            <a:r>
              <a:rPr lang="ru-RU" sz="1400" b="1" dirty="0" err="1"/>
              <a:t>исслед</a:t>
            </a:r>
            <a:r>
              <a:rPr lang="ru-RU" sz="1400" b="1" dirty="0" smtClean="0"/>
              <a:t>. работе </a:t>
            </a:r>
            <a:r>
              <a:rPr lang="ru-RU" sz="1400" b="1" dirty="0"/>
              <a:t>учащихся. </a:t>
            </a:r>
            <a:r>
              <a:rPr lang="ru-RU" sz="1400" b="1" dirty="0" err="1"/>
              <a:t>вып</a:t>
            </a:r>
            <a:r>
              <a:rPr lang="ru-RU" sz="1400" b="1" dirty="0" smtClean="0"/>
              <a:t>. 2 </a:t>
            </a:r>
            <a:r>
              <a:rPr lang="ru-RU" sz="1400" b="1" dirty="0"/>
              <a:t>/ </a:t>
            </a:r>
            <a:r>
              <a:rPr lang="ru-RU" sz="1400" b="1" dirty="0" err="1"/>
              <a:t>Ерахторина</a:t>
            </a:r>
            <a:r>
              <a:rPr lang="ru-RU" sz="1400" b="1" dirty="0"/>
              <a:t> Ольга Михайловна. – М</a:t>
            </a:r>
            <a:r>
              <a:rPr lang="ru-RU" sz="1400" b="1" dirty="0" smtClean="0"/>
              <a:t>.: </a:t>
            </a:r>
            <a:r>
              <a:rPr lang="ru-RU" sz="1400" b="1" dirty="0" err="1"/>
              <a:t>Рейнир</a:t>
            </a:r>
            <a:r>
              <a:rPr lang="ru-RU" sz="1400" b="1" dirty="0"/>
              <a:t>, 2009. – 64 с. + библ. – (Библиотеки учебных заведений). – 60.00.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5123" name="Picture 3" descr="C:\Users\goncharuk\Desktop\Новая папка\IMG_91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t="40550" r="40264" b="25404"/>
          <a:stretch/>
        </p:blipFill>
        <p:spPr bwMode="auto">
          <a:xfrm>
            <a:off x="72547" y="4910539"/>
            <a:ext cx="1619133" cy="1974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goncharuk\Desktop\Новая папка\IMG_916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8" t="37305" r="30741" b="26508"/>
          <a:stretch/>
        </p:blipFill>
        <p:spPr bwMode="auto">
          <a:xfrm>
            <a:off x="72547" y="2852936"/>
            <a:ext cx="1605813" cy="19599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5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1680" y="1268760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Павлова, Галина </a:t>
            </a:r>
            <a:r>
              <a:rPr lang="ru-RU" sz="1400" b="1" dirty="0" smtClean="0"/>
              <a:t>Евгеньевна. Михаил </a:t>
            </a:r>
            <a:r>
              <a:rPr lang="ru-RU" sz="1400" b="1" dirty="0"/>
              <a:t>Васильевич </a:t>
            </a:r>
            <a:r>
              <a:rPr lang="ru-RU" sz="1400" b="1" dirty="0" smtClean="0"/>
              <a:t>Ломоносов: </a:t>
            </a:r>
            <a:r>
              <a:rPr lang="ru-RU" sz="1400" b="1" dirty="0"/>
              <a:t>1711-1765 / Павлова Галина Евгеньевна, Федоров Александр </a:t>
            </a:r>
            <a:r>
              <a:rPr lang="ru-RU" sz="1400" b="1" dirty="0" smtClean="0"/>
              <a:t>Сергеевич; </a:t>
            </a:r>
            <a:r>
              <a:rPr lang="ru-RU" sz="1400" b="1" dirty="0"/>
              <a:t>отв</a:t>
            </a:r>
            <a:r>
              <a:rPr lang="ru-RU" sz="1400" b="1" dirty="0" smtClean="0"/>
              <a:t>. ред., автор </a:t>
            </a:r>
            <a:r>
              <a:rPr lang="ru-RU" sz="1400" b="1" dirty="0"/>
              <a:t>предисл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Е.П.Велихов</a:t>
            </a:r>
            <a:r>
              <a:rPr lang="ru-RU" sz="1400" b="1" dirty="0"/>
              <a:t>, АН СССР. – М</a:t>
            </a:r>
            <a:r>
              <a:rPr lang="ru-RU" sz="1400" b="1" dirty="0" smtClean="0"/>
              <a:t>.: </a:t>
            </a:r>
            <a:r>
              <a:rPr lang="ru-RU" sz="1400" b="1" dirty="0"/>
              <a:t>Наука, 1988. – 463 с</a:t>
            </a:r>
            <a:r>
              <a:rPr lang="ru-RU" sz="1400" b="1" dirty="0" smtClean="0"/>
              <a:t>.: </a:t>
            </a:r>
            <a:r>
              <a:rPr lang="ru-RU" sz="1400" b="1" dirty="0"/>
              <a:t>ил</a:t>
            </a:r>
            <a:r>
              <a:rPr lang="ru-RU" sz="1400" b="1" dirty="0" smtClean="0"/>
              <a:t>., </a:t>
            </a:r>
            <a:r>
              <a:rPr lang="ru-RU" sz="1400" b="1" dirty="0" err="1" smtClean="0"/>
              <a:t>портр</a:t>
            </a:r>
            <a:r>
              <a:rPr lang="ru-RU" sz="1400" b="1" dirty="0" smtClean="0"/>
              <a:t>., </a:t>
            </a:r>
            <a:r>
              <a:rPr lang="ru-RU" sz="1400" b="1" dirty="0" err="1" smtClean="0"/>
              <a:t>фотогр</a:t>
            </a:r>
            <a:r>
              <a:rPr lang="ru-RU" sz="1400" b="1" dirty="0"/>
              <a:t>. + примеч</a:t>
            </a:r>
            <a:r>
              <a:rPr lang="ru-RU" sz="1400" b="1" dirty="0" smtClean="0"/>
              <a:t>., библ., имен. указ., хронология</a:t>
            </a:r>
            <a:r>
              <a:rPr lang="ru-RU" sz="1400" b="1" dirty="0"/>
              <a:t>. – (Научно-биографическая литература). – ISBN </a:t>
            </a:r>
            <a:r>
              <a:rPr lang="ru-RU" sz="1400" b="1" dirty="0" smtClean="0"/>
              <a:t>5-02-005971-4: </a:t>
            </a:r>
            <a:r>
              <a:rPr lang="ru-RU" sz="1400" b="1" dirty="0"/>
              <a:t>92.40.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1680" y="335699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Карпеев, </a:t>
            </a:r>
            <a:r>
              <a:rPr lang="ru-RU" sz="1400" b="1" dirty="0" err="1"/>
              <a:t>Энгель</a:t>
            </a:r>
            <a:r>
              <a:rPr lang="ru-RU" sz="1400" b="1" dirty="0"/>
              <a:t> </a:t>
            </a:r>
            <a:r>
              <a:rPr lang="ru-RU" sz="1400" b="1" dirty="0" smtClean="0"/>
              <a:t>Петрович. Михаил </a:t>
            </a:r>
            <a:r>
              <a:rPr lang="ru-RU" sz="1400" b="1" dirty="0"/>
              <a:t>Васильевич Ломоносов : книга для </a:t>
            </a:r>
            <a:r>
              <a:rPr lang="ru-RU" sz="1400" b="1" dirty="0" err="1"/>
              <a:t>учащ</a:t>
            </a:r>
            <a:r>
              <a:rPr lang="ru-RU" sz="1400" b="1" dirty="0"/>
              <a:t>. / Карпеев </a:t>
            </a:r>
            <a:r>
              <a:rPr lang="ru-RU" sz="1400" b="1" dirty="0" err="1"/>
              <a:t>Энгель</a:t>
            </a:r>
            <a:r>
              <a:rPr lang="ru-RU" sz="1400" b="1" dirty="0"/>
              <a:t> Петрович. – М</a:t>
            </a:r>
            <a:r>
              <a:rPr lang="ru-RU" sz="1400" b="1" dirty="0" smtClean="0"/>
              <a:t>.: </a:t>
            </a:r>
            <a:r>
              <a:rPr lang="ru-RU" sz="1400" b="1" dirty="0"/>
              <a:t>Просвещение, 1987. – 96 с</a:t>
            </a:r>
            <a:r>
              <a:rPr lang="ru-RU" sz="1400" b="1" dirty="0" smtClean="0"/>
              <a:t>.: </a:t>
            </a:r>
            <a:r>
              <a:rPr lang="ru-RU" sz="1400" b="1" dirty="0"/>
              <a:t>ил. + библ. – 42.00.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" y="764704"/>
            <a:ext cx="1628775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" y="2780928"/>
            <a:ext cx="1606327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97152"/>
            <a:ext cx="1584176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713923" y="5373216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Ломоносов, Михаил </a:t>
            </a:r>
            <a:r>
              <a:rPr lang="ru-RU" sz="1400" b="1" dirty="0" smtClean="0"/>
              <a:t>Васильевич. Избранная </a:t>
            </a:r>
            <a:r>
              <a:rPr lang="ru-RU" sz="1400" b="1" dirty="0"/>
              <a:t>проза / Ломоносов Михаил </a:t>
            </a:r>
            <a:r>
              <a:rPr lang="ru-RU" sz="1400" b="1" dirty="0" smtClean="0"/>
              <a:t>Васильевич; </a:t>
            </a:r>
            <a:r>
              <a:rPr lang="ru-RU" sz="1400" b="1" dirty="0"/>
              <a:t>сост</a:t>
            </a:r>
            <a:r>
              <a:rPr lang="ru-RU" sz="1400" b="1" dirty="0" smtClean="0"/>
              <a:t>., вступит. ст. и </a:t>
            </a:r>
            <a:r>
              <a:rPr lang="ru-RU" sz="1400" b="1" dirty="0" err="1"/>
              <a:t>коммент</a:t>
            </a:r>
            <a:r>
              <a:rPr lang="ru-RU" sz="1400" b="1" dirty="0" smtClean="0"/>
              <a:t>. В.А. Дмитриева</a:t>
            </a:r>
            <a:r>
              <a:rPr lang="ru-RU" sz="1400" b="1" dirty="0"/>
              <a:t>. – М</a:t>
            </a:r>
            <a:r>
              <a:rPr lang="ru-RU" sz="1400" b="1" dirty="0" smtClean="0"/>
              <a:t>.: </a:t>
            </a:r>
            <a:r>
              <a:rPr lang="ru-RU" sz="1400" b="1" dirty="0"/>
              <a:t>Советская Россия, 1980. – 512 с</a:t>
            </a:r>
            <a:r>
              <a:rPr lang="ru-RU" sz="1400" b="1" dirty="0" smtClean="0"/>
              <a:t>.: </a:t>
            </a:r>
            <a:r>
              <a:rPr lang="ru-RU" sz="1400" b="1" dirty="0" err="1"/>
              <a:t>портр</a:t>
            </a:r>
            <a:r>
              <a:rPr lang="ru-RU" sz="1400" b="1" dirty="0"/>
              <a:t>. + </a:t>
            </a:r>
            <a:r>
              <a:rPr lang="ru-RU" sz="1400" b="1" dirty="0" err="1"/>
              <a:t>коммент</a:t>
            </a:r>
            <a:r>
              <a:rPr lang="ru-RU" sz="1400" b="1" dirty="0"/>
              <a:t>. – 92.20.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</p:spTree>
    <p:extLst>
      <p:ext uri="{BB962C8B-B14F-4D97-AF65-F5344CB8AC3E}">
        <p14:creationId xmlns:p14="http://schemas.microsoft.com/office/powerpoint/2010/main" val="35796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1680" y="1268760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Шкляр, Михаил Филиппович</a:t>
            </a:r>
            <a:r>
              <a:rPr lang="ru-RU" sz="1400" b="1" dirty="0" smtClean="0"/>
              <a:t>. </a:t>
            </a:r>
            <a:r>
              <a:rPr lang="ru-RU" sz="1400" b="1" dirty="0"/>
              <a:t>Основы научных </a:t>
            </a:r>
            <a:r>
              <a:rPr lang="ru-RU" sz="1400" b="1" dirty="0" smtClean="0"/>
              <a:t>исследований: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Шкляр Михаил Филиппович. – 3-е изд. – М</a:t>
            </a:r>
            <a:r>
              <a:rPr lang="ru-RU" sz="1400" b="1" dirty="0" smtClean="0"/>
              <a:t>.: </a:t>
            </a:r>
            <a:r>
              <a:rPr lang="ru-RU" sz="1400" b="1" dirty="0"/>
              <a:t>Дашков и К`, 2009. – 244 с. + прилож</a:t>
            </a:r>
            <a:r>
              <a:rPr lang="ru-RU" sz="1400" b="1" dirty="0" smtClean="0"/>
              <a:t>., библ</a:t>
            </a:r>
            <a:r>
              <a:rPr lang="ru-RU" sz="1400" b="1" dirty="0"/>
              <a:t>. – ISBN </a:t>
            </a:r>
            <a:r>
              <a:rPr lang="ru-RU" sz="1400" b="1" dirty="0" smtClean="0"/>
              <a:t>978-5-394-00392-9: </a:t>
            </a:r>
            <a:r>
              <a:rPr lang="ru-RU" sz="1400" b="1" dirty="0"/>
              <a:t>143.00.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1680" y="3320988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Ванников, Анатолий </a:t>
            </a:r>
            <a:r>
              <a:rPr lang="ru-RU" sz="1400" b="1" dirty="0" smtClean="0"/>
              <a:t>Вениаминович. Методы </a:t>
            </a:r>
            <a:r>
              <a:rPr lang="ru-RU" sz="1400" b="1" dirty="0"/>
              <a:t>и средства научных </a:t>
            </a:r>
            <a:r>
              <a:rPr lang="ru-RU" sz="1400" b="1" dirty="0" smtClean="0"/>
              <a:t>исследований: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для полиграф</a:t>
            </a:r>
            <a:r>
              <a:rPr lang="ru-RU" sz="1400" b="1" dirty="0" smtClean="0"/>
              <a:t>. спец. вузов </a:t>
            </a:r>
            <a:r>
              <a:rPr lang="ru-RU" sz="1400" b="1" dirty="0"/>
              <a:t>/ Ванников Анатолий Вениаминович, Бабушкин Георгий </a:t>
            </a:r>
            <a:r>
              <a:rPr lang="ru-RU" sz="1400" b="1" dirty="0" smtClean="0"/>
              <a:t>Александрович; </a:t>
            </a:r>
            <a:r>
              <a:rPr lang="ru-RU" sz="1400" b="1" dirty="0" err="1"/>
              <a:t>Моск</a:t>
            </a:r>
            <a:r>
              <a:rPr lang="ru-RU" sz="1400" b="1" dirty="0" smtClean="0"/>
              <a:t>. гос. ун-т </a:t>
            </a:r>
            <a:r>
              <a:rPr lang="ru-RU" sz="1400" b="1" dirty="0"/>
              <a:t>печати. – М</a:t>
            </a:r>
            <a:r>
              <a:rPr lang="ru-RU" sz="1400" b="1" dirty="0" smtClean="0"/>
              <a:t>.: </a:t>
            </a:r>
            <a:r>
              <a:rPr lang="ru-RU" sz="1400" b="1" dirty="0"/>
              <a:t>МГУП, 2009. – 217 с</a:t>
            </a:r>
            <a:r>
              <a:rPr lang="ru-RU" sz="1400" b="1" dirty="0" smtClean="0"/>
              <a:t>.: </a:t>
            </a:r>
            <a:r>
              <a:rPr lang="ru-RU" sz="1400" b="1" dirty="0"/>
              <a:t>ил. + библ. – ISBN </a:t>
            </a:r>
            <a:r>
              <a:rPr lang="ru-RU" sz="1400" b="1" dirty="0" smtClean="0"/>
              <a:t>978-5-8122-1038-0: </a:t>
            </a:r>
            <a:r>
              <a:rPr lang="ru-RU" sz="1400" b="1" dirty="0"/>
              <a:t>120.00.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97152"/>
            <a:ext cx="1597224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691680" y="5301208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Овчаров, </a:t>
            </a:r>
            <a:r>
              <a:rPr lang="ru-RU" sz="1400" b="1" dirty="0" smtClean="0"/>
              <a:t>А.О. Методология </a:t>
            </a:r>
            <a:r>
              <a:rPr lang="ru-RU" sz="1400" b="1" dirty="0"/>
              <a:t>научного </a:t>
            </a:r>
            <a:r>
              <a:rPr lang="ru-RU" sz="1400" b="1" dirty="0" smtClean="0"/>
              <a:t>исследования: </a:t>
            </a:r>
            <a:r>
              <a:rPr lang="ru-RU" sz="1400" b="1" dirty="0"/>
              <a:t>учебник / А. О. Овчаров, Т. Н. </a:t>
            </a:r>
            <a:r>
              <a:rPr lang="ru-RU" sz="1400" b="1" dirty="0" err="1"/>
              <a:t>Овчарова</a:t>
            </a:r>
            <a:r>
              <a:rPr lang="ru-RU" sz="1400" b="1" dirty="0"/>
              <a:t>. – М</a:t>
            </a:r>
            <a:r>
              <a:rPr lang="ru-RU" sz="1400" b="1" dirty="0" smtClean="0"/>
              <a:t>.: </a:t>
            </a:r>
            <a:r>
              <a:rPr lang="ru-RU" sz="1400" b="1" dirty="0"/>
              <a:t>Инфра-М, 2014. – 304 с</a:t>
            </a:r>
            <a:r>
              <a:rPr lang="ru-RU" sz="1400" b="1" dirty="0" smtClean="0"/>
              <a:t>.: </a:t>
            </a:r>
            <a:r>
              <a:rPr lang="ru-RU" sz="1400" b="1" dirty="0"/>
              <a:t>табл. + прилож., библ. – (Высшее образование ; Магистратура). – ISBN </a:t>
            </a:r>
            <a:r>
              <a:rPr lang="ru-RU" sz="1400" b="1" dirty="0" smtClean="0"/>
              <a:t>978-5-16-009204-1 (</a:t>
            </a:r>
            <a:r>
              <a:rPr lang="ru-RU" sz="1400" b="1" dirty="0" err="1"/>
              <a:t>print</a:t>
            </a:r>
            <a:r>
              <a:rPr lang="ru-RU" sz="1400" b="1" dirty="0"/>
              <a:t>). – ISBN </a:t>
            </a:r>
            <a:r>
              <a:rPr lang="ru-RU" sz="1400" b="1" dirty="0" smtClean="0"/>
              <a:t>978-5-16-100943-7 (</a:t>
            </a:r>
            <a:r>
              <a:rPr lang="ru-RU" sz="1400" b="1" dirty="0" err="1"/>
              <a:t>online</a:t>
            </a:r>
            <a:r>
              <a:rPr lang="ru-RU" sz="1400" b="1" dirty="0" smtClean="0"/>
              <a:t>): </a:t>
            </a:r>
            <a:r>
              <a:rPr lang="ru-RU" sz="1400" b="1" dirty="0"/>
              <a:t>449.90.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1584176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goncharuk\Desktop\Новая папка\IMG_92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30712" r="30380" b="23100"/>
          <a:stretch/>
        </p:blipFill>
        <p:spPr bwMode="auto">
          <a:xfrm>
            <a:off x="125247" y="2852936"/>
            <a:ext cx="1566433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0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680" y="1412776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История и философия </a:t>
            </a:r>
            <a:r>
              <a:rPr lang="ru-RU" sz="1400" b="1" dirty="0" smtClean="0"/>
              <a:t>науки: </a:t>
            </a:r>
            <a:r>
              <a:rPr lang="ru-RU" sz="1400" b="1" dirty="0"/>
              <a:t>учеб.-метод</a:t>
            </a:r>
            <a:r>
              <a:rPr lang="ru-RU" sz="1400" b="1" dirty="0" smtClean="0"/>
              <a:t>. пособие</a:t>
            </a:r>
            <a:r>
              <a:rPr lang="ru-RU" sz="1400" b="1" dirty="0"/>
              <a:t>. Часть 2. Хрестоматия по философии / ред</a:t>
            </a:r>
            <a:r>
              <a:rPr lang="ru-RU" sz="1400" b="1" dirty="0" smtClean="0"/>
              <a:t>. И.В. Никитина</a:t>
            </a:r>
            <a:r>
              <a:rPr lang="ru-RU" sz="1400" b="1" dirty="0"/>
              <a:t>; Бийск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пед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гос.ун</a:t>
            </a:r>
            <a:r>
              <a:rPr lang="ru-RU" sz="1400" b="1" dirty="0" smtClean="0"/>
              <a:t>-т </a:t>
            </a:r>
            <a:r>
              <a:rPr lang="ru-RU" sz="1400" b="1" dirty="0"/>
              <a:t>им</a:t>
            </a:r>
            <a:r>
              <a:rPr lang="ru-RU" sz="1400" b="1" dirty="0" smtClean="0"/>
              <a:t>. В.М. Шукшина</a:t>
            </a:r>
            <a:r>
              <a:rPr lang="ru-RU" sz="1400" b="1" dirty="0"/>
              <a:t>. – </a:t>
            </a:r>
            <a:r>
              <a:rPr lang="ru-RU" sz="1400" b="1" dirty="0" smtClean="0"/>
              <a:t>Бийск: </a:t>
            </a:r>
            <a:r>
              <a:rPr lang="ru-RU" sz="1400" b="1" dirty="0" err="1"/>
              <a:t>БийПГУ</a:t>
            </a:r>
            <a:r>
              <a:rPr lang="ru-RU" sz="1400" b="1" dirty="0"/>
              <a:t>, 2009. – 496 с. + библ. – </a:t>
            </a:r>
            <a:r>
              <a:rPr lang="en-US" sz="1400" b="1" dirty="0"/>
              <a:t>ISBN </a:t>
            </a:r>
            <a:r>
              <a:rPr lang="en-US" sz="1400" b="1" dirty="0" smtClean="0"/>
              <a:t>978-5-85127-507-4: </a:t>
            </a:r>
            <a:r>
              <a:rPr lang="en-US" sz="1400" b="1" dirty="0"/>
              <a:t>94.00. – </a:t>
            </a:r>
            <a:r>
              <a:rPr lang="ru-RU" sz="1400" b="1" dirty="0"/>
              <a:t>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81606" y="3419650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Степин, Вячеслав </a:t>
            </a:r>
            <a:r>
              <a:rPr lang="ru-RU" sz="1400" b="1" dirty="0" smtClean="0"/>
              <a:t>Семенович. Теоретическое знание: </a:t>
            </a:r>
            <a:r>
              <a:rPr lang="ru-RU" sz="1400" b="1" dirty="0"/>
              <a:t>структура, историческая эволюция / Степин Вячеслав Семенович. – М</a:t>
            </a:r>
            <a:r>
              <a:rPr lang="ru-RU" sz="1400" b="1" dirty="0" smtClean="0"/>
              <a:t>.: </a:t>
            </a:r>
            <a:r>
              <a:rPr lang="ru-RU" sz="1400" b="1" dirty="0"/>
              <a:t>Прогресс-Традиция, 2000. – 743 с</a:t>
            </a:r>
            <a:r>
              <a:rPr lang="ru-RU" sz="1400" b="1" dirty="0" smtClean="0"/>
              <a:t>.: </a:t>
            </a:r>
            <a:r>
              <a:rPr lang="ru-RU" sz="1400" b="1" dirty="0"/>
              <a:t>ил. + библ</a:t>
            </a:r>
            <a:r>
              <a:rPr lang="ru-RU" sz="1400" b="1" dirty="0" smtClean="0"/>
              <a:t>., </a:t>
            </a:r>
            <a:r>
              <a:rPr lang="ru-RU" sz="1400" b="1" dirty="0" err="1" smtClean="0"/>
              <a:t>предметн</a:t>
            </a:r>
            <a:r>
              <a:rPr lang="ru-RU" sz="1400" b="1" dirty="0" smtClean="0"/>
              <a:t>. указ</a:t>
            </a:r>
            <a:r>
              <a:rPr lang="ru-RU" sz="1400" b="1" dirty="0"/>
              <a:t>. – ISBN </a:t>
            </a:r>
            <a:r>
              <a:rPr lang="ru-RU" sz="1400" b="1" dirty="0" smtClean="0"/>
              <a:t>978-5-89826-053-6: </a:t>
            </a:r>
            <a:r>
              <a:rPr lang="ru-RU" sz="1400" b="1" dirty="0"/>
              <a:t>188.00.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91680" y="5382565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Кузин, Феликс </a:t>
            </a:r>
            <a:r>
              <a:rPr lang="ru-RU" sz="1400" b="1" dirty="0" smtClean="0"/>
              <a:t>Алексеевич. Кандидатская диссертация: </a:t>
            </a:r>
            <a:r>
              <a:rPr lang="ru-RU" sz="1400" b="1" dirty="0"/>
              <a:t>методика написания, правила оформления и порядок защиты: </a:t>
            </a:r>
            <a:r>
              <a:rPr lang="ru-RU" sz="1400" b="1" dirty="0" err="1"/>
              <a:t>практич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для аспирантов и соискателей / Кузин Феликс Алексеевич. – 10-е изд</a:t>
            </a:r>
            <a:r>
              <a:rPr lang="ru-RU" sz="1400" b="1" dirty="0" smtClean="0"/>
              <a:t>., доп</a:t>
            </a:r>
            <a:r>
              <a:rPr lang="ru-RU" sz="1400" b="1" dirty="0"/>
              <a:t>. – М</a:t>
            </a:r>
            <a:r>
              <a:rPr lang="ru-RU" sz="1400" b="1" dirty="0" smtClean="0"/>
              <a:t>.: </a:t>
            </a:r>
            <a:r>
              <a:rPr lang="ru-RU" sz="1400" b="1" dirty="0"/>
              <a:t>Ось-89, 2008. – 220 с. + прилож</a:t>
            </a:r>
            <a:r>
              <a:rPr lang="ru-RU" sz="1400" b="1" dirty="0" smtClean="0"/>
              <a:t>., библ</a:t>
            </a:r>
            <a:r>
              <a:rPr lang="ru-RU" sz="1400" b="1" dirty="0"/>
              <a:t>. – ISBN </a:t>
            </a:r>
            <a:r>
              <a:rPr lang="ru-RU" sz="1400" b="1" dirty="0" smtClean="0"/>
              <a:t>978-5-98534-785-2: </a:t>
            </a:r>
            <a:r>
              <a:rPr lang="ru-RU" sz="1400" b="1" dirty="0"/>
              <a:t>103.84. – Текст (визуальный) : непосредственный. </a:t>
            </a:r>
          </a:p>
        </p:txBody>
      </p:sp>
      <p:pic>
        <p:nvPicPr>
          <p:cNvPr id="8194" name="Picture 2" descr="C:\Users\goncharuk\Desktop\Новая папка\IMG_92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5" t="16826" r="27619" b="21650"/>
          <a:stretch/>
        </p:blipFill>
        <p:spPr bwMode="auto">
          <a:xfrm>
            <a:off x="93440" y="764704"/>
            <a:ext cx="1598240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1584176" cy="19255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1" y="4959867"/>
            <a:ext cx="1568219" cy="19255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1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1680" y="3201685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Автореферат диссертации: стадии подготовки и основные </a:t>
            </a:r>
            <a:r>
              <a:rPr lang="ru-RU" sz="1400" b="1" dirty="0" smtClean="0"/>
              <a:t>требования: </a:t>
            </a:r>
            <a:r>
              <a:rPr lang="ru-RU" sz="1400" b="1" dirty="0"/>
              <a:t>учеб.-</a:t>
            </a:r>
            <a:r>
              <a:rPr lang="ru-RU" sz="1400" b="1" dirty="0" smtClean="0"/>
              <a:t>метод. пособие </a:t>
            </a:r>
            <a:r>
              <a:rPr lang="ru-RU" sz="1400" b="1" dirty="0"/>
              <a:t>/ </a:t>
            </a:r>
            <a:r>
              <a:rPr lang="ru-RU" sz="1400" b="1" dirty="0" err="1"/>
              <a:t>Российск</a:t>
            </a:r>
            <a:r>
              <a:rPr lang="ru-RU" sz="1400" b="1" dirty="0" smtClean="0"/>
              <a:t>. правовая </a:t>
            </a:r>
            <a:r>
              <a:rPr lang="ru-RU" sz="1400" b="1" dirty="0"/>
              <a:t>акад</a:t>
            </a:r>
            <a:r>
              <a:rPr lang="ru-RU" sz="1400" b="1" dirty="0" smtClean="0"/>
              <a:t>. Минюст </a:t>
            </a:r>
            <a:r>
              <a:rPr lang="ru-RU" sz="1400" b="1" dirty="0"/>
              <a:t>РФ. – 3-е изд</a:t>
            </a:r>
            <a:r>
              <a:rPr lang="ru-RU" sz="1400" b="1" dirty="0" smtClean="0"/>
              <a:t>., </a:t>
            </a:r>
            <a:r>
              <a:rPr lang="ru-RU" sz="1400" b="1" dirty="0" err="1" smtClean="0"/>
              <a:t>испр</a:t>
            </a:r>
            <a:r>
              <a:rPr lang="ru-RU" sz="1400" b="1" dirty="0"/>
              <a:t>. – М</a:t>
            </a:r>
            <a:r>
              <a:rPr lang="ru-RU" sz="1400" b="1" dirty="0" smtClean="0"/>
              <a:t>.: </a:t>
            </a:r>
            <a:r>
              <a:rPr lang="ru-RU" sz="1400" b="1" dirty="0"/>
              <a:t>РПА, 2011. – 18 с</a:t>
            </a:r>
            <a:r>
              <a:rPr lang="ru-RU" sz="1400" b="1" dirty="0" smtClean="0"/>
              <a:t>.: </a:t>
            </a:r>
            <a:r>
              <a:rPr lang="ru-RU" sz="1400" b="1" dirty="0"/>
              <a:t>ил. + прилож. – ISBN </a:t>
            </a:r>
            <a:r>
              <a:rPr lang="ru-RU" sz="1400" b="1" dirty="0" smtClean="0"/>
              <a:t>978-5-89172-234-7: </a:t>
            </a:r>
            <a:r>
              <a:rPr lang="ru-RU" sz="1400" b="1" dirty="0"/>
              <a:t>22.00.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1680" y="5259256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Бабаев, </a:t>
            </a:r>
            <a:r>
              <a:rPr lang="ru-RU" sz="1400" b="1" dirty="0" err="1"/>
              <a:t>Бронислав</a:t>
            </a:r>
            <a:r>
              <a:rPr lang="ru-RU" sz="1400" b="1" dirty="0"/>
              <a:t> </a:t>
            </a:r>
            <a:r>
              <a:rPr lang="ru-RU" sz="1400" b="1" dirty="0" smtClean="0"/>
              <a:t>Дмитриевич. Как </a:t>
            </a:r>
            <a:r>
              <a:rPr lang="ru-RU" sz="1400" b="1" dirty="0"/>
              <a:t>подготовить и успешно защитить диссертацию по экономическим </a:t>
            </a:r>
            <a:r>
              <a:rPr lang="ru-RU" sz="1400" b="1" dirty="0" smtClean="0"/>
              <a:t>наукам: </a:t>
            </a:r>
            <a:r>
              <a:rPr lang="ru-RU" sz="1400" b="1" dirty="0"/>
              <a:t>научно-метод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Бабаев </a:t>
            </a:r>
            <a:r>
              <a:rPr lang="ru-RU" sz="1400" b="1" dirty="0" err="1"/>
              <a:t>Бронислав</a:t>
            </a:r>
            <a:r>
              <a:rPr lang="ru-RU" sz="1400" b="1" dirty="0"/>
              <a:t> Дмитриевич. – М</a:t>
            </a:r>
            <a:r>
              <a:rPr lang="ru-RU" sz="1400" b="1" dirty="0" smtClean="0"/>
              <a:t>.: </a:t>
            </a:r>
            <a:r>
              <a:rPr lang="ru-RU" sz="1400" b="1" dirty="0"/>
              <a:t>Дашков и К`, 2012. – 347 с</a:t>
            </a:r>
            <a:r>
              <a:rPr lang="ru-RU" sz="1400" b="1" dirty="0" smtClean="0"/>
              <a:t>.: </a:t>
            </a:r>
            <a:r>
              <a:rPr lang="ru-RU" sz="1400" b="1" dirty="0"/>
              <a:t>табл. + библ. – ISBN </a:t>
            </a:r>
            <a:r>
              <a:rPr lang="ru-RU" sz="1400" b="1" dirty="0" smtClean="0"/>
              <a:t>978-5-394-01125-2: </a:t>
            </a:r>
            <a:r>
              <a:rPr lang="ru-RU" sz="1400" b="1" dirty="0"/>
              <a:t>198.00.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91680" y="1196751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Философия науки = Эпистемология = Методология </a:t>
            </a:r>
            <a:r>
              <a:rPr lang="ru-RU" sz="1400" b="1" dirty="0" smtClean="0"/>
              <a:t>науки: </a:t>
            </a:r>
            <a:r>
              <a:rPr lang="ru-RU" sz="1400" b="1" dirty="0"/>
              <a:t>хрестоматия: 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для вузов / ред.-сост</a:t>
            </a:r>
            <a:r>
              <a:rPr lang="ru-RU" sz="1400" b="1" dirty="0" smtClean="0"/>
              <a:t>. Л.А. Микешина</a:t>
            </a:r>
            <a:r>
              <a:rPr lang="ru-RU" sz="1400" b="1" dirty="0"/>
              <a:t>, ред</a:t>
            </a:r>
            <a:r>
              <a:rPr lang="ru-RU" sz="1400" b="1" dirty="0" smtClean="0"/>
              <a:t>. Т.Г. Щедрина</a:t>
            </a:r>
            <a:r>
              <a:rPr lang="ru-RU" sz="1400" b="1" dirty="0"/>
              <a:t>; </a:t>
            </a:r>
            <a:r>
              <a:rPr lang="ru-RU" sz="1400" b="1" dirty="0" err="1"/>
              <a:t>Моск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пед</a:t>
            </a:r>
            <a:r>
              <a:rPr lang="ru-RU" sz="1400" b="1" dirty="0" smtClean="0"/>
              <a:t>. гос. ун-т</a:t>
            </a:r>
            <a:r>
              <a:rPr lang="ru-RU" sz="1400" b="1" dirty="0"/>
              <a:t>; </a:t>
            </a:r>
            <a:r>
              <a:rPr lang="ru-RU" sz="1400" b="1" dirty="0" err="1"/>
              <a:t>Международн</a:t>
            </a:r>
            <a:r>
              <a:rPr lang="ru-RU" sz="1400" b="1" dirty="0" smtClean="0"/>
              <a:t>. ун-т</a:t>
            </a:r>
            <a:r>
              <a:rPr lang="ru-RU" sz="1400" b="1" dirty="0"/>
              <a:t>. – 2-е изд</a:t>
            </a:r>
            <a:r>
              <a:rPr lang="ru-RU" sz="1400" b="1" dirty="0" smtClean="0"/>
              <a:t>., </a:t>
            </a:r>
            <a:r>
              <a:rPr lang="ru-RU" sz="1400" b="1" dirty="0" err="1" smtClean="0"/>
              <a:t>испр</a:t>
            </a:r>
            <a:r>
              <a:rPr lang="ru-RU" sz="1400" b="1" dirty="0" smtClean="0"/>
              <a:t>. и </a:t>
            </a:r>
            <a:r>
              <a:rPr lang="ru-RU" sz="1400" b="1" dirty="0"/>
              <a:t>доп. – М</a:t>
            </a:r>
            <a:r>
              <a:rPr lang="ru-RU" sz="1400" b="1" dirty="0" smtClean="0"/>
              <a:t>.: </a:t>
            </a:r>
            <a:r>
              <a:rPr lang="ru-RU" sz="1400" b="1" dirty="0"/>
              <a:t>ММУ, 2006. – 999 с. + имен</a:t>
            </a:r>
            <a:r>
              <a:rPr lang="ru-RU" sz="1400" b="1" dirty="0" smtClean="0"/>
              <a:t>. указ</a:t>
            </a:r>
            <a:r>
              <a:rPr lang="ru-RU" sz="1400" b="1" dirty="0"/>
              <a:t>. – </a:t>
            </a:r>
            <a:r>
              <a:rPr lang="en-US" sz="1400" b="1" dirty="0"/>
              <a:t>ISBN </a:t>
            </a:r>
            <a:r>
              <a:rPr lang="en-US" sz="1400" b="1" dirty="0" smtClean="0"/>
              <a:t>5-9248-0122-5: </a:t>
            </a:r>
            <a:r>
              <a:rPr lang="en-US" sz="1400" b="1" dirty="0"/>
              <a:t>310.00. – </a:t>
            </a:r>
            <a:r>
              <a:rPr lang="ru-RU" sz="1400" b="1" dirty="0"/>
              <a:t>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3" name="AutoShape 2" descr="Философия науки. Эпистемология. Методология. Культура. Хрестоматия. Учебное пособие для вузов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0" y="764704"/>
            <a:ext cx="1547870" cy="19442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goncharuk\Desktop\Новая папка\IMG_92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3" t="23175" r="32619" b="14762"/>
          <a:stretch/>
        </p:blipFill>
        <p:spPr bwMode="auto">
          <a:xfrm>
            <a:off x="107504" y="2758346"/>
            <a:ext cx="1619672" cy="19667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85256"/>
            <a:ext cx="1584176" cy="20281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97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008" y="188640"/>
            <a:ext cx="9036496" cy="224676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2"/>
                </a:solidFill>
              </a:rPr>
              <a:t>Наука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— деятельность, направленная на выработку и систематизацию объективных знаний о действительности.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Эта </a:t>
            </a:r>
            <a:r>
              <a:rPr lang="ru-RU" sz="2000" b="1" dirty="0">
                <a:solidFill>
                  <a:schemeClr val="tx2"/>
                </a:solidFill>
              </a:rPr>
              <a:t>деятельность осуществляется </a:t>
            </a:r>
            <a:r>
              <a:rPr lang="ru-RU" sz="2000" b="1" dirty="0" smtClean="0">
                <a:solidFill>
                  <a:schemeClr val="tx2"/>
                </a:solidFill>
              </a:rPr>
              <a:t>путем </a:t>
            </a:r>
            <a:r>
              <a:rPr lang="ru-RU" sz="2000" b="1" dirty="0">
                <a:solidFill>
                  <a:schemeClr val="tx2"/>
                </a:solidFill>
              </a:rPr>
              <a:t>сбора фактов, их регулярного обновления, систематизации и критического анализа. На этой основе выполняется обобщения или синтез новых знаний, которые описывают наблюдаемые природные или общественные явления и указывают на причинно-следственные связи, что позволяет осуществлять прогнозирование.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250" y1="10000" x2="43750" y2="11333"/>
                        <a14:foregroundMark x1="37250" y1="14500" x2="37125" y2="16167"/>
                        <a14:foregroundMark x1="18125" y1="47333" x2="35625" y2="47167"/>
                        <a14:foregroundMark x1="45875" y1="63000" x2="72750" y2="60333"/>
                        <a14:foregroundMark x1="31375" y1="76667" x2="31125" y2="77500"/>
                        <a14:foregroundMark x1="48125" y1="78833" x2="48125" y2="78833"/>
                        <a14:foregroundMark x1="46250" y1="78500" x2="46250" y2="78500"/>
                        <a14:foregroundMark x1="54750" y1="56167" x2="54750" y2="56167"/>
                        <a14:foregroundMark x1="46750" y1="24833" x2="46750" y2="24833"/>
                        <a14:foregroundMark x1="29125" y1="33000" x2="29625" y2="32667"/>
                        <a14:foregroundMark x1="30000" y1="32500" x2="39000" y2="31667"/>
                        <a14:foregroundMark x1="38000" y1="49167" x2="54375" y2="48833"/>
                        <a14:foregroundMark x1="54750" y1="66500" x2="54750" y2="78000"/>
                        <a14:foregroundMark x1="38250" y1="49000" x2="38250" y2="49000"/>
                        <a14:foregroundMark x1="38375" y1="49333" x2="54875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4" t="5824" r="25352" b="15795"/>
          <a:stretch/>
        </p:blipFill>
        <p:spPr bwMode="auto">
          <a:xfrm>
            <a:off x="35497" y="2420888"/>
            <a:ext cx="4176464" cy="418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00936" y="3899951"/>
            <a:ext cx="3079576" cy="2985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chemeClr val="tx2"/>
                </a:solidFill>
              </a:rPr>
              <a:t>Наука – самое важное, прекрасное и нужное в жизни человека, она всегда была и будет высшим проявлением любви, только одною ею человек победит природу и себя</a:t>
            </a:r>
          </a:p>
          <a:p>
            <a:pPr algn="r"/>
            <a:endParaRPr lang="ru-RU" sz="800" b="1" i="1" dirty="0" smtClean="0">
              <a:solidFill>
                <a:schemeClr val="tx2"/>
              </a:solidFill>
            </a:endParaRPr>
          </a:p>
          <a:p>
            <a:pPr algn="r"/>
            <a:r>
              <a:rPr lang="ru-RU" sz="2000" b="1" i="1" dirty="0" smtClean="0">
                <a:solidFill>
                  <a:schemeClr val="tx2"/>
                </a:solidFill>
              </a:rPr>
              <a:t>А.П. Чехов </a:t>
            </a:r>
            <a:endParaRPr lang="ru-RU" sz="2000" b="1" i="1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4" t="11905" r="2381" b="17619"/>
          <a:stretch/>
        </p:blipFill>
        <p:spPr bwMode="auto">
          <a:xfrm>
            <a:off x="4237857" y="2564904"/>
            <a:ext cx="2234195" cy="2592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9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19672" y="119675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Ушаков, Евгений </a:t>
            </a:r>
            <a:r>
              <a:rPr lang="ru-RU" sz="1400" b="1" dirty="0" smtClean="0"/>
              <a:t>Владимирович. Введение </a:t>
            </a:r>
            <a:r>
              <a:rPr lang="ru-RU" sz="1400" b="1" dirty="0"/>
              <a:t>в философию и методологию </a:t>
            </a:r>
            <a:r>
              <a:rPr lang="ru-RU" sz="1400" b="1" dirty="0" smtClean="0"/>
              <a:t>науки: </a:t>
            </a:r>
            <a:r>
              <a:rPr lang="ru-RU" sz="1400" b="1" dirty="0"/>
              <a:t>учеб. / Ушаков Евгений Владимирович. – М</a:t>
            </a:r>
            <a:r>
              <a:rPr lang="ru-RU" sz="1400" b="1" dirty="0" smtClean="0"/>
              <a:t>.: </a:t>
            </a:r>
            <a:r>
              <a:rPr lang="ru-RU" sz="1400" b="1" dirty="0"/>
              <a:t>Экзамен, 2005. – 527 с. + библ. – (Учебник для вузов). – ISBN </a:t>
            </a:r>
            <a:r>
              <a:rPr lang="ru-RU" sz="1400" b="1" dirty="0" smtClean="0"/>
              <a:t>5-472-01114-0: </a:t>
            </a:r>
            <a:r>
              <a:rPr lang="ru-RU" sz="1400" b="1" dirty="0"/>
              <a:t>127.00.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9672" y="3248980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Афоризмы: все по </a:t>
            </a:r>
            <a:r>
              <a:rPr lang="ru-RU" sz="1400" b="1" dirty="0" smtClean="0"/>
              <a:t>науке: </a:t>
            </a:r>
            <a:r>
              <a:rPr lang="ru-RU" sz="1400" b="1" dirty="0"/>
              <a:t>о всех науках, естественных и неестественных. – М</a:t>
            </a:r>
            <a:r>
              <a:rPr lang="ru-RU" sz="1400" b="1" dirty="0" smtClean="0"/>
              <a:t>.: </a:t>
            </a:r>
            <a:r>
              <a:rPr lang="ru-RU" sz="1400" b="1" dirty="0" err="1"/>
              <a:t>Эксмо</a:t>
            </a:r>
            <a:r>
              <a:rPr lang="ru-RU" sz="1400" b="1" dirty="0"/>
              <a:t>, 2000. – 333 с. + библ</a:t>
            </a:r>
            <a:r>
              <a:rPr lang="ru-RU" sz="1400" b="1" dirty="0" smtClean="0"/>
              <a:t>., указ. имен </a:t>
            </a:r>
            <a:r>
              <a:rPr lang="ru-RU" sz="1400" b="1" dirty="0"/>
              <a:t>. – (За словом в карман). – ISBN </a:t>
            </a:r>
            <a:r>
              <a:rPr lang="ru-RU" sz="1400" b="1" dirty="0" smtClean="0"/>
              <a:t>5-04-004947-1: </a:t>
            </a:r>
            <a:r>
              <a:rPr lang="ru-RU" sz="1400" b="1" dirty="0"/>
              <a:t>97.00.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19672" y="5337211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Канке, Виктор </a:t>
            </a:r>
            <a:r>
              <a:rPr lang="ru-RU" sz="1400" b="1" dirty="0" smtClean="0"/>
              <a:t>Андреевич. Философия науки: </a:t>
            </a:r>
            <a:r>
              <a:rPr lang="ru-RU" sz="1400" b="1" dirty="0"/>
              <a:t>краткий </a:t>
            </a:r>
            <a:r>
              <a:rPr lang="ru-RU" sz="1400" b="1" dirty="0" err="1"/>
              <a:t>энциклопедич</a:t>
            </a:r>
            <a:r>
              <a:rPr lang="ru-RU" sz="1400" b="1" dirty="0" smtClean="0"/>
              <a:t>. словарь </a:t>
            </a:r>
            <a:r>
              <a:rPr lang="ru-RU" sz="1400" b="1" dirty="0"/>
              <a:t>/ Канке Виктор Андреевич. – М</a:t>
            </a:r>
            <a:r>
              <a:rPr lang="ru-RU" sz="1400" b="1" dirty="0" smtClean="0"/>
              <a:t>.: </a:t>
            </a:r>
            <a:r>
              <a:rPr lang="ru-RU" sz="1400" b="1" dirty="0"/>
              <a:t>Омега-Л, 2008. – 328 с. – ISBN </a:t>
            </a:r>
            <a:r>
              <a:rPr lang="ru-RU" sz="1400" b="1" dirty="0" smtClean="0"/>
              <a:t>978-5-370-00180-2: </a:t>
            </a:r>
            <a:r>
              <a:rPr lang="ru-RU" sz="1400" b="1" dirty="0"/>
              <a:t>320.00.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1526232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Все по науке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1526232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69159"/>
            <a:ext cx="1559024" cy="20162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4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1680" y="5287516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Степин, Вячеслав Семенович. История и философия науки: учеб. для </a:t>
            </a:r>
            <a:r>
              <a:rPr lang="ru-RU" sz="1400" b="1" dirty="0" err="1" smtClean="0"/>
              <a:t>послевуз</a:t>
            </a:r>
            <a:r>
              <a:rPr lang="ru-RU" sz="1400" b="1" dirty="0" smtClean="0"/>
              <a:t>. проф. образования / Степин Вячеслав Семенович; </a:t>
            </a:r>
            <a:r>
              <a:rPr lang="ru-RU" sz="1400" b="1" dirty="0" err="1" smtClean="0"/>
              <a:t>Российск</a:t>
            </a:r>
            <a:r>
              <a:rPr lang="ru-RU" sz="1400" b="1" dirty="0" smtClean="0"/>
              <a:t>. гос. акад. ун-т </a:t>
            </a:r>
            <a:r>
              <a:rPr lang="ru-RU" sz="1400" b="1" dirty="0" err="1" smtClean="0"/>
              <a:t>гум</a:t>
            </a:r>
            <a:r>
              <a:rPr lang="ru-RU" sz="1400" b="1" dirty="0" smtClean="0"/>
              <a:t>. наук; Ин-т философии РАН. – М.: Академический проект: </a:t>
            </a:r>
            <a:r>
              <a:rPr lang="ru-RU" sz="1400" b="1" dirty="0" err="1" smtClean="0"/>
              <a:t>Трикста</a:t>
            </a:r>
            <a:r>
              <a:rPr lang="ru-RU" sz="1400" b="1" dirty="0" smtClean="0"/>
              <a:t>, 2011. – 423 с. : </a:t>
            </a:r>
            <a:r>
              <a:rPr lang="ru-RU" sz="1400" b="1" dirty="0"/>
              <a:t>ил. – (</a:t>
            </a:r>
            <a:r>
              <a:rPr lang="ru-RU" sz="1400" b="1" dirty="0" err="1"/>
              <a:t>Gaudeamus</a:t>
            </a:r>
            <a:r>
              <a:rPr lang="ru-RU" sz="1400" b="1" dirty="0"/>
              <a:t>). – ISBN 978-5-8291-1314-8. – ISBN </a:t>
            </a:r>
            <a:r>
              <a:rPr lang="ru-RU" sz="1400" b="1" dirty="0" smtClean="0"/>
              <a:t>978-5-904954-11-6: </a:t>
            </a:r>
            <a:r>
              <a:rPr lang="ru-RU" sz="1400" b="1" dirty="0"/>
              <a:t>115.00.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72409" y="1160748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Петрищева, </a:t>
            </a:r>
            <a:r>
              <a:rPr lang="ru-RU" sz="1400" b="1" dirty="0" smtClean="0"/>
              <a:t>Г.В. Подготовка </a:t>
            </a:r>
            <a:r>
              <a:rPr lang="ru-RU" sz="1400" b="1" dirty="0"/>
              <a:t>и защита курсовой и квалификационной (дипломной) </a:t>
            </a:r>
            <a:r>
              <a:rPr lang="ru-RU" sz="1400" b="1" dirty="0" smtClean="0"/>
              <a:t>работы: </a:t>
            </a:r>
            <a:r>
              <a:rPr lang="ru-RU" sz="1400" b="1" dirty="0"/>
              <a:t>метод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Г. В. </a:t>
            </a:r>
            <a:r>
              <a:rPr lang="ru-RU" sz="1400" b="1" dirty="0" smtClean="0"/>
              <a:t>Петрищева; </a:t>
            </a:r>
            <a:r>
              <a:rPr lang="ru-RU" sz="1400" b="1" dirty="0" err="1"/>
              <a:t>Российск</a:t>
            </a:r>
            <a:r>
              <a:rPr lang="ru-RU" sz="1400" b="1" dirty="0" smtClean="0"/>
              <a:t>. акад. гос. службы </a:t>
            </a:r>
            <a:r>
              <a:rPr lang="ru-RU" sz="1400" b="1" dirty="0"/>
              <a:t>при Президенте РФ. – М</a:t>
            </a:r>
            <a:r>
              <a:rPr lang="ru-RU" sz="1400" b="1" dirty="0" smtClean="0"/>
              <a:t>.: </a:t>
            </a:r>
            <a:r>
              <a:rPr lang="ru-RU" sz="1400" b="1" dirty="0"/>
              <a:t>РАГС, 2011. – 24 с. + прилож. – 20.00.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12290" name="Picture 2" descr="C:\Users\goncharuk\Desktop\Новая папка\IMG_91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r="30119" b="8525"/>
          <a:stretch/>
        </p:blipFill>
        <p:spPr bwMode="auto">
          <a:xfrm>
            <a:off x="179512" y="764704"/>
            <a:ext cx="1512168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691680" y="3104964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Денисов, Сергей </a:t>
            </a:r>
            <a:r>
              <a:rPr lang="ru-RU" sz="1400" b="1" dirty="0" smtClean="0"/>
              <a:t>Леонидович. Как </a:t>
            </a:r>
            <a:r>
              <a:rPr lang="ru-RU" sz="1400" b="1" dirty="0"/>
              <a:t>правильно оформить диссертацию, автореферат и диссертационный </a:t>
            </a:r>
            <a:r>
              <a:rPr lang="ru-RU" sz="1400" b="1" dirty="0" smtClean="0"/>
              <a:t>доклад: </a:t>
            </a:r>
            <a:r>
              <a:rPr lang="ru-RU" sz="1400" b="1" dirty="0"/>
              <a:t>метод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Денисов Сергей Леонидович. – М</a:t>
            </a:r>
            <a:r>
              <a:rPr lang="ru-RU" sz="1400" b="1" dirty="0" smtClean="0"/>
              <a:t>.: </a:t>
            </a:r>
            <a:r>
              <a:rPr lang="ru-RU" sz="1400" b="1" dirty="0"/>
              <a:t>ГЭОТАР-Медиа, 2010. – 87 с</a:t>
            </a:r>
            <a:r>
              <a:rPr lang="ru-RU" sz="1400" b="1" dirty="0" smtClean="0"/>
              <a:t>.: </a:t>
            </a:r>
            <a:r>
              <a:rPr lang="ru-RU" sz="1400" b="1" dirty="0"/>
              <a:t>ил. + прилож</a:t>
            </a:r>
            <a:r>
              <a:rPr lang="ru-RU" sz="1400" b="1" dirty="0" smtClean="0"/>
              <a:t>., библ</a:t>
            </a:r>
            <a:r>
              <a:rPr lang="ru-RU" sz="1400" b="1" dirty="0"/>
              <a:t>. – (Безупречные документы). – ISBN </a:t>
            </a:r>
            <a:r>
              <a:rPr lang="ru-RU" sz="1400" b="1" dirty="0" smtClean="0"/>
              <a:t>978-5-9704-1647-1: </a:t>
            </a:r>
            <a:r>
              <a:rPr lang="ru-RU" sz="1400" b="1" dirty="0"/>
              <a:t>33.00.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12291" name="Picture 3" descr="C:\Users\goncharuk\Desktop\Новая папка\IMG_91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9" t="34603" r="16349" b="15079"/>
          <a:stretch/>
        </p:blipFill>
        <p:spPr bwMode="auto">
          <a:xfrm>
            <a:off x="179512" y="2708920"/>
            <a:ext cx="1512168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1492897" cy="20608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20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1680" y="3151397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История и философия </a:t>
            </a:r>
            <a:r>
              <a:rPr lang="ru-RU" sz="1400" b="1" dirty="0" smtClean="0"/>
              <a:t>науки: </a:t>
            </a:r>
            <a:r>
              <a:rPr lang="ru-RU" sz="1400" b="1" dirty="0"/>
              <a:t>учеб.-метод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для аспирантов / Устюгов Виктор Анатольевич, Петров Михаил Александрович, Демина Нина Александровна, </a:t>
            </a:r>
            <a:r>
              <a:rPr lang="ru-RU" sz="1400" b="1" dirty="0" err="1"/>
              <a:t>Кудашов</a:t>
            </a:r>
            <a:r>
              <a:rPr lang="ru-RU" sz="1400" b="1" dirty="0"/>
              <a:t> Вячеслав </a:t>
            </a:r>
            <a:r>
              <a:rPr lang="ru-RU" sz="1400" b="1" dirty="0" smtClean="0"/>
              <a:t>Иванович; </a:t>
            </a:r>
            <a:r>
              <a:rPr lang="ru-RU" sz="1400" b="1" dirty="0" err="1"/>
              <a:t>Сибирск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федеральн</a:t>
            </a:r>
            <a:r>
              <a:rPr lang="ru-RU" sz="1400" b="1" dirty="0" smtClean="0"/>
              <a:t>. ун-т</a:t>
            </a:r>
            <a:r>
              <a:rPr lang="ru-RU" sz="1400" b="1" dirty="0"/>
              <a:t>. – </a:t>
            </a:r>
            <a:r>
              <a:rPr lang="ru-RU" sz="1400" b="1" dirty="0" smtClean="0"/>
              <a:t>Красноярск: </a:t>
            </a:r>
            <a:r>
              <a:rPr lang="ru-RU" sz="1400" b="1" dirty="0" err="1"/>
              <a:t>СибФУ</a:t>
            </a:r>
            <a:r>
              <a:rPr lang="ru-RU" sz="1400" b="1" dirty="0"/>
              <a:t>, 2012. – 384 с. – ISBN </a:t>
            </a:r>
            <a:r>
              <a:rPr lang="ru-RU" sz="1400" b="1" dirty="0" smtClean="0"/>
              <a:t>978-5-7638-2301-1: </a:t>
            </a:r>
            <a:r>
              <a:rPr lang="ru-RU" sz="1400" b="1" dirty="0"/>
              <a:t>146.00. – Текст (визуальный) : непосредственный.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0869" y="524289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Кожухар</a:t>
            </a:r>
            <a:r>
              <a:rPr lang="ru-RU" sz="1400" b="1" dirty="0"/>
              <a:t>, </a:t>
            </a:r>
            <a:r>
              <a:rPr lang="ru-RU" sz="1400" b="1" dirty="0" smtClean="0"/>
              <a:t>В.М. Основы </a:t>
            </a:r>
            <a:r>
              <a:rPr lang="ru-RU" sz="1400" b="1" dirty="0"/>
              <a:t>научных </a:t>
            </a:r>
            <a:r>
              <a:rPr lang="ru-RU" sz="1400" b="1" dirty="0" smtClean="0"/>
              <a:t>исследований: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В. М. </a:t>
            </a:r>
            <a:r>
              <a:rPr lang="ru-RU" sz="1400" b="1" dirty="0" err="1"/>
              <a:t>Кожухар</a:t>
            </a:r>
            <a:r>
              <a:rPr lang="ru-RU" sz="1400" b="1" dirty="0"/>
              <a:t>. – М</a:t>
            </a:r>
            <a:r>
              <a:rPr lang="ru-RU" sz="1400" b="1" dirty="0" smtClean="0"/>
              <a:t>.: </a:t>
            </a:r>
            <a:r>
              <a:rPr lang="ru-RU" sz="1400" b="1" dirty="0"/>
              <a:t>Дашков и К`, 2010. – 216 с</a:t>
            </a:r>
            <a:r>
              <a:rPr lang="ru-RU" sz="1400" b="1" dirty="0" smtClean="0"/>
              <a:t>.: </a:t>
            </a:r>
            <a:r>
              <a:rPr lang="ru-RU" sz="1400" b="1" dirty="0"/>
              <a:t>ил. + прилож. – ISBN </a:t>
            </a:r>
            <a:r>
              <a:rPr lang="ru-RU" sz="1400" b="1" dirty="0" smtClean="0"/>
              <a:t>978-5-394-000346-2: </a:t>
            </a:r>
            <a:r>
              <a:rPr lang="ru-RU" sz="1400" b="1" dirty="0"/>
              <a:t>81.00.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1170889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Вязовова</a:t>
            </a:r>
            <a:r>
              <a:rPr lang="ru-RU" sz="1400" b="1" dirty="0"/>
              <a:t>, Наталия Владимировна</a:t>
            </a:r>
            <a:r>
              <a:rPr lang="ru-RU" sz="1400" b="1" dirty="0" smtClean="0"/>
              <a:t>. </a:t>
            </a:r>
            <a:r>
              <a:rPr lang="ru-RU" sz="1400" b="1" dirty="0"/>
              <a:t>Технология исследовательской работы студентов: методика выполнения курсовых и выпускных квалификационных работ : Учебно-методическое пособие / </a:t>
            </a:r>
            <a:r>
              <a:rPr lang="ru-RU" sz="1400" b="1" dirty="0" err="1"/>
              <a:t>Вязовова</a:t>
            </a:r>
            <a:r>
              <a:rPr lang="ru-RU" sz="1400" b="1" dirty="0"/>
              <a:t> Наталия Владимировна, Толстошеина Виола </a:t>
            </a:r>
            <a:r>
              <a:rPr lang="ru-RU" sz="1400" b="1" dirty="0" smtClean="0"/>
              <a:t>Михайловна, </a:t>
            </a:r>
            <a:r>
              <a:rPr lang="ru-RU" sz="1400" b="1" dirty="0"/>
              <a:t>Руденко Игорь Леонидович. – М</a:t>
            </a:r>
            <a:r>
              <a:rPr lang="ru-RU" sz="1400" b="1" dirty="0" smtClean="0"/>
              <a:t>.: </a:t>
            </a:r>
            <a:r>
              <a:rPr lang="ru-RU" sz="1400" b="1" dirty="0"/>
              <a:t>МГГЭУ, 2016. – 76 с</a:t>
            </a:r>
            <a:r>
              <a:rPr lang="ru-RU" sz="1400" b="1" dirty="0" smtClean="0"/>
              <a:t>.: </a:t>
            </a:r>
            <a:r>
              <a:rPr lang="ru-RU" sz="1400" b="1" dirty="0"/>
              <a:t>библ. – ISBN </a:t>
            </a:r>
            <a:r>
              <a:rPr lang="ru-RU" sz="1400" b="1" dirty="0" smtClean="0"/>
              <a:t>978-5-9799-0060-5: </a:t>
            </a:r>
            <a:r>
              <a:rPr lang="ru-RU" sz="1400" b="1" dirty="0"/>
              <a:t>90.00.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3" name="Picture 2" descr="C:\Users\goncharuk\Desktop\Новая папка\IMG_91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0" t="24921" r="17831" b="27619"/>
          <a:stretch/>
        </p:blipFill>
        <p:spPr bwMode="auto">
          <a:xfrm>
            <a:off x="169979" y="764704"/>
            <a:ext cx="1521701" cy="18924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ncharuk\Desktop\Новая папка\IMG_92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3" t="20159" r="38929" b="16191"/>
          <a:stretch/>
        </p:blipFill>
        <p:spPr bwMode="auto">
          <a:xfrm>
            <a:off x="170046" y="2729779"/>
            <a:ext cx="1521634" cy="19233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t="13328" r="11671" b="8807"/>
          <a:stretch/>
        </p:blipFill>
        <p:spPr bwMode="auto">
          <a:xfrm>
            <a:off x="169739" y="4752528"/>
            <a:ext cx="1521941" cy="20608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8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9672" y="119675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Козлова, Людмила </a:t>
            </a:r>
            <a:r>
              <a:rPr lang="ru-RU" sz="1400" b="1" dirty="0" smtClean="0"/>
              <a:t>Петровна. Курсовые </a:t>
            </a:r>
            <a:r>
              <a:rPr lang="ru-RU" sz="1400" b="1" dirty="0"/>
              <a:t>и выпускные квалификационные </a:t>
            </a:r>
            <a:r>
              <a:rPr lang="ru-RU" sz="1400" b="1" dirty="0" smtClean="0"/>
              <a:t>работы: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Козлова Людмила Петровна, Савина Нина Григорьевна. – </a:t>
            </a:r>
            <a:r>
              <a:rPr lang="ru-RU" sz="1400" b="1" dirty="0" smtClean="0"/>
              <a:t>Брянск: </a:t>
            </a:r>
            <a:r>
              <a:rPr lang="ru-RU" sz="1400" b="1" dirty="0" err="1"/>
              <a:t>БрГУ</a:t>
            </a:r>
            <a:r>
              <a:rPr lang="ru-RU" sz="1400" b="1" dirty="0"/>
              <a:t>, 2012. – 112 с</a:t>
            </a:r>
            <a:r>
              <a:rPr lang="ru-RU" sz="1400" b="1" dirty="0" smtClean="0"/>
              <a:t>.: </a:t>
            </a:r>
            <a:r>
              <a:rPr lang="ru-RU" sz="1400" b="1" dirty="0"/>
              <a:t>табл. + прилож</a:t>
            </a:r>
            <a:r>
              <a:rPr lang="ru-RU" sz="1400" b="1" dirty="0" smtClean="0"/>
              <a:t>., библ., слов. терминов</a:t>
            </a:r>
            <a:r>
              <a:rPr lang="ru-RU" sz="1400" b="1" dirty="0"/>
              <a:t>. – ISBN </a:t>
            </a:r>
            <a:r>
              <a:rPr lang="ru-RU" sz="1400" b="1" dirty="0" smtClean="0"/>
              <a:t>978-5-903513-48-2: </a:t>
            </a:r>
            <a:r>
              <a:rPr lang="ru-RU" sz="1400" b="1" dirty="0"/>
              <a:t>52.00.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19672" y="3122966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Создание стимула к инновационной активности в сфере науки и высшего </a:t>
            </a:r>
            <a:r>
              <a:rPr lang="ru-RU" sz="1400" b="1" dirty="0" smtClean="0"/>
              <a:t>образования: </a:t>
            </a:r>
            <a:r>
              <a:rPr lang="ru-RU" sz="1400" b="1" dirty="0"/>
              <a:t>монография / О. Е. </a:t>
            </a:r>
            <a:r>
              <a:rPr lang="ru-RU" sz="1400" b="1" dirty="0" err="1"/>
              <a:t>Болдарева</a:t>
            </a:r>
            <a:r>
              <a:rPr lang="ru-RU" sz="1400" b="1" dirty="0"/>
              <a:t>, Т. Л. Клячко, Н. С. Могучев, Соколов Илья </a:t>
            </a:r>
            <a:r>
              <a:rPr lang="ru-RU" sz="1400" b="1" dirty="0" smtClean="0"/>
              <a:t>Александрович; </a:t>
            </a:r>
            <a:r>
              <a:rPr lang="ru-RU" sz="1400" b="1" dirty="0"/>
              <a:t>Ин-т </a:t>
            </a:r>
            <a:r>
              <a:rPr lang="ru-RU" sz="1400" b="1" dirty="0" err="1"/>
              <a:t>экономич</a:t>
            </a:r>
            <a:r>
              <a:rPr lang="ru-RU" sz="1400" b="1" dirty="0" smtClean="0"/>
              <a:t>. политики </a:t>
            </a:r>
            <a:r>
              <a:rPr lang="ru-RU" sz="1400" b="1" dirty="0"/>
              <a:t>им</a:t>
            </a:r>
            <a:r>
              <a:rPr lang="ru-RU" sz="1400" b="1" dirty="0" smtClean="0"/>
              <a:t>. Е.Т. Гайдара</a:t>
            </a:r>
            <a:r>
              <a:rPr lang="ru-RU" sz="1400" b="1" dirty="0"/>
              <a:t>. – М</a:t>
            </a:r>
            <a:r>
              <a:rPr lang="ru-RU" sz="1400" b="1" dirty="0" smtClean="0"/>
              <a:t>.: </a:t>
            </a:r>
            <a:r>
              <a:rPr lang="ru-RU" sz="1400" b="1" dirty="0"/>
              <a:t>Дело, 2012. – 411 с</a:t>
            </a:r>
            <a:r>
              <a:rPr lang="ru-RU" sz="1400" b="1" dirty="0" smtClean="0"/>
              <a:t>.: </a:t>
            </a:r>
            <a:r>
              <a:rPr lang="ru-RU" sz="1400" b="1" dirty="0"/>
              <a:t>схемы, табл. + библ</a:t>
            </a:r>
            <a:r>
              <a:rPr lang="ru-RU" sz="1400" b="1" dirty="0" smtClean="0"/>
              <a:t>., прилож</a:t>
            </a:r>
            <a:r>
              <a:rPr lang="ru-RU" sz="1400" b="1" dirty="0"/>
              <a:t>. – (Инновационная экономика ; Бюджет). – ISBN </a:t>
            </a:r>
            <a:r>
              <a:rPr lang="ru-RU" sz="1400" b="1" dirty="0" smtClean="0"/>
              <a:t>978-5-7749-0737-3: </a:t>
            </a:r>
            <a:r>
              <a:rPr lang="ru-RU" sz="1400" b="1" dirty="0"/>
              <a:t>175.00.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9672" y="5301208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Кравченко, Ольга </a:t>
            </a:r>
            <a:r>
              <a:rPr lang="ru-RU" sz="1400" b="1" dirty="0" smtClean="0"/>
              <a:t>Вячеславовна. Методика </a:t>
            </a:r>
            <a:r>
              <a:rPr lang="ru-RU" sz="1400" b="1" dirty="0"/>
              <a:t>подготовки и защиты диссертаций на соискание ученой степени кандидата наук (в помощь аспирантам</a:t>
            </a:r>
            <a:r>
              <a:rPr lang="ru-RU" sz="1400" b="1" dirty="0" smtClean="0"/>
              <a:t>): </a:t>
            </a:r>
            <a:r>
              <a:rPr lang="ru-RU" sz="1400" b="1" dirty="0"/>
              <a:t>монография / Кравченко Ольга Вячеславовна, </a:t>
            </a:r>
            <a:r>
              <a:rPr lang="ru-RU" sz="1400" b="1" dirty="0" err="1"/>
              <a:t>Балукова</a:t>
            </a:r>
            <a:r>
              <a:rPr lang="ru-RU" sz="1400" b="1" dirty="0"/>
              <a:t> Наталья </a:t>
            </a:r>
            <a:r>
              <a:rPr lang="ru-RU" sz="1400" b="1" dirty="0" smtClean="0"/>
              <a:t>Александровна; </a:t>
            </a:r>
            <a:r>
              <a:rPr lang="ru-RU" sz="1400" b="1" dirty="0"/>
              <a:t>под ред</a:t>
            </a:r>
            <a:r>
              <a:rPr lang="ru-RU" sz="1400" b="1" dirty="0" smtClean="0"/>
              <a:t>. М.Р. </a:t>
            </a:r>
            <a:r>
              <a:rPr lang="ru-RU" sz="1400" b="1" dirty="0" err="1" smtClean="0"/>
              <a:t>Филонова</a:t>
            </a:r>
            <a:r>
              <a:rPr lang="ru-RU" sz="1400" b="1" dirty="0"/>
              <a:t>; МИСИС. – М</a:t>
            </a:r>
            <a:r>
              <a:rPr lang="ru-RU" sz="1400" b="1" dirty="0" smtClean="0"/>
              <a:t>.: </a:t>
            </a:r>
            <a:r>
              <a:rPr lang="ru-RU" sz="1400" b="1" dirty="0"/>
              <a:t>МИСИС, 2013. – 72 с. + библ</a:t>
            </a:r>
            <a:r>
              <a:rPr lang="ru-RU" sz="1400" b="1" dirty="0" smtClean="0"/>
              <a:t>., прилож</a:t>
            </a:r>
            <a:r>
              <a:rPr lang="ru-RU" sz="1400" b="1" dirty="0"/>
              <a:t>. – ISBN </a:t>
            </a:r>
            <a:r>
              <a:rPr lang="ru-RU" sz="1400" b="1" dirty="0" smtClean="0"/>
              <a:t>978-5-87623-690-6: </a:t>
            </a:r>
            <a:r>
              <a:rPr lang="ru-RU" sz="1400" b="1" dirty="0"/>
              <a:t>58.00.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2050" name="Picture 2" descr="C:\Users\goncharuk\Desktop\Новая папка\IMG_92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5556" r="34286" b="15079"/>
          <a:stretch/>
        </p:blipFill>
        <p:spPr bwMode="auto">
          <a:xfrm>
            <a:off x="107504" y="764704"/>
            <a:ext cx="1508922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44924"/>
            <a:ext cx="1502228" cy="19802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97152"/>
            <a:ext cx="1505474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7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1679" y="3207718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Тимошенко, Иван </a:t>
            </a:r>
            <a:r>
              <a:rPr lang="ru-RU" sz="1400" b="1" dirty="0" smtClean="0"/>
              <a:t>Георгиевич. Философия </a:t>
            </a:r>
            <a:r>
              <a:rPr lang="ru-RU" sz="1400" b="1" dirty="0"/>
              <a:t>науки: рефлексивный </a:t>
            </a:r>
            <a:r>
              <a:rPr lang="ru-RU" sz="1400" b="1" dirty="0" smtClean="0"/>
              <a:t>подход: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Тимошенко Иван </a:t>
            </a:r>
            <a:r>
              <a:rPr lang="ru-RU" sz="1400" b="1" dirty="0" smtClean="0"/>
              <a:t>Георгиевич; </a:t>
            </a:r>
            <a:r>
              <a:rPr lang="ru-RU" sz="1400" b="1" dirty="0"/>
              <a:t>Новосибирск</a:t>
            </a:r>
            <a:r>
              <a:rPr lang="ru-RU" sz="1400" b="1" dirty="0" smtClean="0"/>
              <a:t>. гос. </a:t>
            </a:r>
            <a:r>
              <a:rPr lang="ru-RU" sz="1400" b="1" dirty="0" err="1" smtClean="0"/>
              <a:t>технич</a:t>
            </a:r>
            <a:r>
              <a:rPr lang="ru-RU" sz="1400" b="1" dirty="0" smtClean="0"/>
              <a:t>. ун-т</a:t>
            </a:r>
            <a:r>
              <a:rPr lang="ru-RU" sz="1400" b="1" dirty="0"/>
              <a:t>. – </a:t>
            </a:r>
            <a:r>
              <a:rPr lang="ru-RU" sz="1400" b="1" dirty="0" smtClean="0"/>
              <a:t>Новосибирск: </a:t>
            </a:r>
            <a:r>
              <a:rPr lang="ru-RU" sz="1400" b="1" dirty="0"/>
              <a:t>НГТУ, 2005. – 264 с. + библ. – ISBN </a:t>
            </a:r>
            <a:r>
              <a:rPr lang="ru-RU" sz="1400" b="1" dirty="0" smtClean="0"/>
              <a:t>5-7782-0573-2: </a:t>
            </a:r>
            <a:r>
              <a:rPr lang="ru-RU" sz="1400" b="1" dirty="0"/>
              <a:t>140.00.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1679" y="5287863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Системный подход в современной </a:t>
            </a:r>
            <a:r>
              <a:rPr lang="ru-RU" sz="1400" b="1" dirty="0" smtClean="0"/>
              <a:t>науке: </a:t>
            </a:r>
            <a:r>
              <a:rPr lang="ru-RU" sz="1400" b="1" dirty="0" err="1"/>
              <a:t>сборн</a:t>
            </a:r>
            <a:r>
              <a:rPr lang="ru-RU" sz="1400" b="1" dirty="0" smtClean="0"/>
              <a:t>. статей </a:t>
            </a:r>
            <a:r>
              <a:rPr lang="ru-RU" sz="1400" b="1" dirty="0"/>
              <a:t>/ отв</a:t>
            </a:r>
            <a:r>
              <a:rPr lang="ru-RU" sz="1400" b="1" dirty="0" smtClean="0"/>
              <a:t>. ред. И.К. </a:t>
            </a:r>
            <a:r>
              <a:rPr lang="ru-RU" sz="1400" b="1" dirty="0" err="1" smtClean="0"/>
              <a:t>Лисеев</a:t>
            </a:r>
            <a:r>
              <a:rPr lang="ru-RU" sz="1400" b="1" dirty="0" smtClean="0"/>
              <a:t> </a:t>
            </a:r>
            <a:r>
              <a:rPr lang="ru-RU" sz="1400" b="1" dirty="0"/>
              <a:t>и В.Н</a:t>
            </a:r>
            <a:r>
              <a:rPr lang="ru-RU" sz="1400" b="1" dirty="0" smtClean="0"/>
              <a:t>. Садовский</a:t>
            </a:r>
            <a:r>
              <a:rPr lang="ru-RU" sz="1400" b="1" dirty="0"/>
              <a:t>. – М</a:t>
            </a:r>
            <a:r>
              <a:rPr lang="ru-RU" sz="1400" b="1" dirty="0" smtClean="0"/>
              <a:t>.: </a:t>
            </a:r>
            <a:r>
              <a:rPr lang="ru-RU" sz="1400" b="1" dirty="0"/>
              <a:t>Прогресс-Традиция, 2004. – 561 с. – ISBN </a:t>
            </a:r>
            <a:r>
              <a:rPr lang="ru-RU" sz="1400" b="1" dirty="0" smtClean="0"/>
              <a:t>5-89826-146-Х: </a:t>
            </a:r>
            <a:r>
              <a:rPr lang="ru-RU" sz="1400" b="1" dirty="0"/>
              <a:t>145.00.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99724" y="119675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Магистерская диссертация: методы и организация исследований, оформление и </a:t>
            </a:r>
            <a:r>
              <a:rPr lang="ru-RU" sz="1400" b="1" dirty="0" smtClean="0"/>
              <a:t>защита: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кол</a:t>
            </a:r>
            <a:r>
              <a:rPr lang="ru-RU" sz="1400" b="1" dirty="0" smtClean="0"/>
              <a:t>. авт</a:t>
            </a:r>
            <a:r>
              <a:rPr lang="ru-RU" sz="1400" b="1" dirty="0"/>
              <a:t>. В.В. Беляев, О.П</a:t>
            </a:r>
            <a:r>
              <a:rPr lang="ru-RU" sz="1400" b="1" dirty="0" smtClean="0"/>
              <a:t>. Мамченко</a:t>
            </a:r>
            <a:r>
              <a:rPr lang="ru-RU" sz="1400" b="1" dirty="0"/>
              <a:t>, С.В. Лобова и др.; под ред</a:t>
            </a:r>
            <a:r>
              <a:rPr lang="ru-RU" sz="1400" b="1" dirty="0" smtClean="0"/>
              <a:t>. В.И. Беляева</a:t>
            </a:r>
            <a:r>
              <a:rPr lang="ru-RU" sz="1400" b="1" dirty="0"/>
              <a:t>. – 2-е изд., </a:t>
            </a:r>
            <a:r>
              <a:rPr lang="ru-RU" sz="1400" b="1" dirty="0" err="1"/>
              <a:t>перераб</a:t>
            </a:r>
            <a:r>
              <a:rPr lang="ru-RU" sz="1400" b="1" dirty="0"/>
              <a:t>. – М</a:t>
            </a:r>
            <a:r>
              <a:rPr lang="ru-RU" sz="1400" b="1" dirty="0" smtClean="0"/>
              <a:t>.: </a:t>
            </a:r>
            <a:r>
              <a:rPr lang="ru-RU" sz="1400" b="1" dirty="0"/>
              <a:t>КНОРУС, 2014. – 264 с</a:t>
            </a:r>
            <a:r>
              <a:rPr lang="ru-RU" sz="1400" b="1" dirty="0" smtClean="0"/>
              <a:t>.: </a:t>
            </a:r>
            <a:r>
              <a:rPr lang="ru-RU" sz="1400" b="1" dirty="0"/>
              <a:t>ил., табл. + библ., прилож. – (Магистратура ). – ISBN </a:t>
            </a:r>
            <a:r>
              <a:rPr lang="ru-RU" sz="1400" b="1" dirty="0" smtClean="0"/>
              <a:t>978-5-406-03225-1: </a:t>
            </a:r>
            <a:r>
              <a:rPr lang="ru-RU" sz="1400" b="1" dirty="0"/>
              <a:t>346.50.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6196"/>
            <a:ext cx="1512167" cy="18107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/>
          <a:stretch/>
        </p:blipFill>
        <p:spPr bwMode="auto">
          <a:xfrm>
            <a:off x="179512" y="2770412"/>
            <a:ext cx="1534411" cy="19547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42470"/>
            <a:ext cx="1547664" cy="19709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1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680" y="1232757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Федотова, Елена Леонидовна</a:t>
            </a:r>
            <a:r>
              <a:rPr lang="ru-RU" sz="1400" b="1" dirty="0" smtClean="0"/>
              <a:t>. </a:t>
            </a:r>
            <a:r>
              <a:rPr lang="ru-RU" sz="1400" b="1" dirty="0"/>
              <a:t>Информационные технологии в науке и </a:t>
            </a:r>
            <a:r>
              <a:rPr lang="ru-RU" sz="1400" b="1" dirty="0" smtClean="0"/>
              <a:t>образовании: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Федотова Елена Леонидовна, Федотов Андрей Александрович. – М</a:t>
            </a:r>
            <a:r>
              <a:rPr lang="ru-RU" sz="1400" b="1" dirty="0" smtClean="0"/>
              <a:t>.: Форум: </a:t>
            </a:r>
            <a:r>
              <a:rPr lang="ru-RU" sz="1400" b="1" dirty="0"/>
              <a:t>ИНФРА-М, 2015. – 336 с</a:t>
            </a:r>
            <a:r>
              <a:rPr lang="ru-RU" sz="1400" b="1" dirty="0" smtClean="0"/>
              <a:t>.: </a:t>
            </a:r>
            <a:r>
              <a:rPr lang="ru-RU" sz="1400" b="1" dirty="0"/>
              <a:t>ил. + </a:t>
            </a:r>
            <a:r>
              <a:rPr lang="ru-RU" sz="1400" b="1" dirty="0" err="1"/>
              <a:t>глос</a:t>
            </a:r>
            <a:r>
              <a:rPr lang="ru-RU" sz="1400" b="1" dirty="0"/>
              <a:t>., библ. – (Высшее образование). – ISBN 978-5-8199-0434-3(Форум). – ISBN 978-5-16-004266-4(ИНФРА-М</a:t>
            </a:r>
            <a:r>
              <a:rPr lang="ru-RU" sz="1400" b="1" dirty="0" smtClean="0"/>
              <a:t>): </a:t>
            </a:r>
            <a:r>
              <a:rPr lang="ru-RU" sz="1400" b="1" dirty="0"/>
              <a:t>369.90.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1680" y="3212976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Вечканов, </a:t>
            </a:r>
            <a:r>
              <a:rPr lang="ru-RU" sz="1400" b="1" dirty="0" smtClean="0"/>
              <a:t>В.Е. История </a:t>
            </a:r>
            <a:r>
              <a:rPr lang="ru-RU" sz="1400" b="1" dirty="0"/>
              <a:t>и философия </a:t>
            </a:r>
            <a:r>
              <a:rPr lang="ru-RU" sz="1400" b="1" dirty="0" smtClean="0"/>
              <a:t>науки: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В. Е. </a:t>
            </a:r>
            <a:r>
              <a:rPr lang="ru-RU" sz="1400" b="1" dirty="0" smtClean="0"/>
              <a:t>Вечканов; </a:t>
            </a:r>
            <a:r>
              <a:rPr lang="ru-RU" sz="1400" b="1" dirty="0"/>
              <a:t>д-р культурологии, проф. М.А. Абрамов и др. – М</a:t>
            </a:r>
            <a:r>
              <a:rPr lang="ru-RU" sz="1400" b="1" dirty="0" smtClean="0"/>
              <a:t>.: </a:t>
            </a:r>
            <a:r>
              <a:rPr lang="ru-RU" sz="1400" b="1" dirty="0"/>
              <a:t>Инфра-М, </a:t>
            </a:r>
            <a:r>
              <a:rPr lang="ru-RU" sz="1400" b="1" dirty="0" smtClean="0"/>
              <a:t>2015; </a:t>
            </a:r>
            <a:r>
              <a:rPr lang="ru-RU" sz="1400" b="1" dirty="0"/>
              <a:t>: РИОР. – 256 с</a:t>
            </a:r>
            <a:r>
              <a:rPr lang="ru-RU" sz="1400" b="1" dirty="0" smtClean="0"/>
              <a:t>.: </a:t>
            </a:r>
            <a:r>
              <a:rPr lang="ru-RU" sz="1400" b="1" dirty="0"/>
              <a:t>ил. + библ. – (Высшее образование) (</a:t>
            </a:r>
            <a:r>
              <a:rPr lang="ru-RU" sz="1400" b="1" dirty="0" err="1"/>
              <a:t>Бакалавриат</a:t>
            </a:r>
            <a:r>
              <a:rPr lang="ru-RU" sz="1400" b="1" dirty="0"/>
              <a:t>). – </a:t>
            </a:r>
            <a:r>
              <a:rPr lang="en-US" sz="1400" b="1" dirty="0"/>
              <a:t>ISBN 978-5-369-01114-0(</a:t>
            </a:r>
            <a:r>
              <a:rPr lang="ru-RU" sz="1400" b="1" dirty="0"/>
              <a:t>РИОР). – </a:t>
            </a:r>
            <a:r>
              <a:rPr lang="en-US" sz="1400" b="1" dirty="0"/>
              <a:t>ISBN 978-5-16-006258-7( </a:t>
            </a:r>
            <a:r>
              <a:rPr lang="ru-RU" sz="1400" b="1" dirty="0"/>
              <a:t>Инфра-М, </a:t>
            </a:r>
            <a:r>
              <a:rPr lang="en-US" sz="1400" b="1" dirty="0"/>
              <a:t>print). – ISBN </a:t>
            </a:r>
            <a:r>
              <a:rPr lang="en-US" sz="1400" b="1" dirty="0" smtClean="0"/>
              <a:t>978-5-16-102403-4</a:t>
            </a:r>
            <a:r>
              <a:rPr lang="ru-RU" sz="1400" b="1" dirty="0" smtClean="0"/>
              <a:t> </a:t>
            </a:r>
            <a:r>
              <a:rPr lang="en-US" sz="1400" b="1" dirty="0" smtClean="0"/>
              <a:t>(</a:t>
            </a:r>
            <a:r>
              <a:rPr lang="ru-RU" sz="1400" b="1" dirty="0"/>
              <a:t>Инфра-М, </a:t>
            </a:r>
            <a:r>
              <a:rPr lang="en-US" sz="1400" b="1" dirty="0"/>
              <a:t>online) : 269.90. – </a:t>
            </a:r>
            <a:r>
              <a:rPr lang="ru-RU" sz="1400" b="1" dirty="0"/>
              <a:t>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1680" y="5373216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Авдонина, </a:t>
            </a:r>
            <a:r>
              <a:rPr lang="ru-RU" sz="1400" b="1" dirty="0" err="1"/>
              <a:t>Лионора</a:t>
            </a:r>
            <a:r>
              <a:rPr lang="ru-RU" sz="1400" b="1" dirty="0"/>
              <a:t> </a:t>
            </a:r>
            <a:r>
              <a:rPr lang="ru-RU" sz="1400" b="1" dirty="0" smtClean="0"/>
              <a:t>Николаевна. Письменные </a:t>
            </a:r>
            <a:r>
              <a:rPr lang="ru-RU" sz="1400" b="1" dirty="0"/>
              <a:t>работы научного </a:t>
            </a:r>
            <a:r>
              <a:rPr lang="ru-RU" sz="1400" b="1" dirty="0" smtClean="0"/>
              <a:t>стиля: </a:t>
            </a:r>
            <a:r>
              <a:rPr lang="ru-RU" sz="1400" b="1" dirty="0"/>
              <a:t>учеб</a:t>
            </a:r>
            <a:r>
              <a:rPr lang="ru-RU" sz="1400" b="1" dirty="0" smtClean="0"/>
              <a:t>. пособие </a:t>
            </a:r>
            <a:r>
              <a:rPr lang="ru-RU" sz="1400" b="1" dirty="0"/>
              <a:t>/ Авдонина </a:t>
            </a:r>
            <a:r>
              <a:rPr lang="ru-RU" sz="1400" b="1" dirty="0" err="1"/>
              <a:t>Лионора</a:t>
            </a:r>
            <a:r>
              <a:rPr lang="ru-RU" sz="1400" b="1" dirty="0"/>
              <a:t> Николаевна, Гусева Татьяна Вячеславовна. – М</a:t>
            </a:r>
            <a:r>
              <a:rPr lang="ru-RU" sz="1400" b="1" dirty="0" smtClean="0"/>
              <a:t>.: </a:t>
            </a:r>
            <a:r>
              <a:rPr lang="ru-RU" sz="1400" b="1" dirty="0"/>
              <a:t>Форум, </a:t>
            </a:r>
            <a:r>
              <a:rPr lang="ru-RU" sz="1400" b="1" dirty="0" smtClean="0"/>
              <a:t>2015; </a:t>
            </a:r>
            <a:r>
              <a:rPr lang="ru-RU" sz="1400" b="1" dirty="0"/>
              <a:t>: Инфра-М. – 72 с. – (Высшее образование). – ISBN </a:t>
            </a:r>
            <a:r>
              <a:rPr lang="ru-RU" sz="1400" b="1" dirty="0" smtClean="0"/>
              <a:t>978-5-91134-670-6 (</a:t>
            </a:r>
            <a:r>
              <a:rPr lang="ru-RU" sz="1400" b="1" dirty="0"/>
              <a:t>ФОРУМ). – ISBN </a:t>
            </a:r>
            <a:r>
              <a:rPr lang="ru-RU" sz="1400" b="1" dirty="0" smtClean="0"/>
              <a:t>978-5-16-006044-6 (</a:t>
            </a:r>
            <a:r>
              <a:rPr lang="ru-RU" sz="1400" b="1" dirty="0"/>
              <a:t>ИНФРА-М</a:t>
            </a:r>
            <a:r>
              <a:rPr lang="ru-RU" sz="1400" b="1" dirty="0" smtClean="0"/>
              <a:t>): </a:t>
            </a:r>
            <a:r>
              <a:rPr lang="ru-RU" sz="1400" b="1" dirty="0"/>
              <a:t>109.90. – Текст (визуальный</a:t>
            </a:r>
            <a:r>
              <a:rPr lang="ru-RU" sz="1400" b="1" dirty="0" smtClean="0"/>
              <a:t>): </a:t>
            </a:r>
            <a:r>
              <a:rPr lang="ru-RU" sz="1400" b="1" dirty="0"/>
              <a:t>непосредственный.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/>
          <a:stretch/>
        </p:blipFill>
        <p:spPr bwMode="auto">
          <a:xfrm>
            <a:off x="172219" y="764705"/>
            <a:ext cx="1533525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1512168" cy="20162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7" y="4941168"/>
            <a:ext cx="1505223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9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1680" y="329153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Пекарский П. Наука и литература в России при Петре Великом [Электронный ресурс] / П. Пекарский. - Санкт-Петербург : Общ. Польза, 1862. - 593 с. - Текст : электронный. - URL: https://znanium.com/catalog/product/357622 (дата обращения: 25.01.2024</a:t>
            </a:r>
            <a:r>
              <a:rPr lang="ru-RU" sz="1400" b="1" dirty="0" smtClean="0"/>
              <a:t>) </a:t>
            </a:r>
            <a:endParaRPr 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1680" y="5334643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Наука в условиях глобализации : сборник научных трудов / под ред. А. Г. Аллахвердяна, Н. Н. Семеновой, А. Г. Аллахвердяна. - Москва : Логос, 2020. - 520 с. - ISBN 978-5-98704-370-0. - Текст : электронный. - URL: https://znanium.com/catalog/product/1212460 (дата обращения: 25.01.2024). – Режим доступа: по подписке.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75228"/>
            <a:ext cx="1598240" cy="19311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6" y="4938599"/>
            <a:ext cx="1580456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691680" y="1268760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Пономарёв</a:t>
            </a:r>
            <a:r>
              <a:rPr lang="ru-RU" sz="1400" b="1" dirty="0"/>
              <a:t>, И. Ф. Методология научных исследований : учебное пособие / И. Ф. </a:t>
            </a:r>
            <a:r>
              <a:rPr lang="ru-RU" sz="1400" b="1" dirty="0" err="1"/>
              <a:t>Пономарёв</a:t>
            </a:r>
            <a:r>
              <a:rPr lang="ru-RU" sz="1400" b="1" dirty="0"/>
              <a:t>, Э. И. Полякова. - Москва ; Вологда : Инфра-Инженерия, 2023. - 216 с. - ISBN 978-5-9729-1430-2. - Текст : электронный. - URL: https://znanium.com/catalog/product/2095064 (дата обращения: 25.01.2024). – Режим доступа: по подписке.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1584176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1680" y="1285594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Васечко, В. Ю. Наука в </a:t>
            </a:r>
            <a:r>
              <a:rPr lang="ru-RU" sz="1400" b="1" dirty="0" err="1"/>
              <a:t>политарном</a:t>
            </a:r>
            <a:r>
              <a:rPr lang="ru-RU" sz="1400" b="1" dirty="0"/>
              <a:t> обществе: приключения и судьбы ученых в цивилизациях древнего и средневекового Востока : монография / В.Ю. Васечко. — Москва : ИНФРА-М, 2022. — 373 с. — (Научная мысль). — DOI 10.12737/1831655. - ISBN 978-5-16-017223-1. - Текст : электронный. - URL: https://znanium.com/catalog/product/1831655 (дата обращения: 25.01.2024). – Режим доступа: по подписке.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1680" y="3380147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Войтов, А. Г. Наука о науке: философия, </a:t>
            </a:r>
            <a:r>
              <a:rPr lang="ru-RU" sz="1400" b="1" dirty="0" err="1"/>
              <a:t>метанаука</a:t>
            </a:r>
            <a:r>
              <a:rPr lang="ru-RU" sz="1400" b="1" dirty="0"/>
              <a:t>, эпистемология, </a:t>
            </a:r>
            <a:r>
              <a:rPr lang="ru-RU" sz="1400" b="1" dirty="0" err="1"/>
              <a:t>когнитология</a:t>
            </a:r>
            <a:r>
              <a:rPr lang="ru-RU" sz="1400" b="1" dirty="0"/>
              <a:t> : монография / А. Г. Войтов. - 9-е изд. - Москва : Издательско-торговая корпорация «Дашков и К°», 2023. - 426 с. - ISBN 978-5-394-05269-9. - Текст : электронный. - URL: https://znanium.com/catalog/product/2083250 (дата обращения: 25.01.2024). – Режим доступа: по подписке.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57468" y="5324363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Румянцева, Е. Е. Мировая экономическая наука в лицах / Е.Е. Румянцева. - Москва : ИНФРА-М, 2010. - 456 с. + CD-ROM. - (Научная мысль; Экономика). (переплет, </a:t>
            </a:r>
            <a:r>
              <a:rPr lang="ru-RU" sz="1400" b="1" dirty="0" err="1"/>
              <a:t>cd</a:t>
            </a:r>
            <a:r>
              <a:rPr lang="ru-RU" sz="1400" b="1" dirty="0"/>
              <a:t> </a:t>
            </a:r>
            <a:r>
              <a:rPr lang="ru-RU" sz="1400" b="1" dirty="0" err="1"/>
              <a:t>rom</a:t>
            </a:r>
            <a:r>
              <a:rPr lang="ru-RU" sz="1400" b="1" dirty="0"/>
              <a:t>)ISBN 978-5-16-003757-8. - Текст : электронный. - URL: https://znanium.com/catalog/product/190458 (дата обращения: 25.01.2024)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7" y="798372"/>
            <a:ext cx="1456556" cy="20545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7" y="2924944"/>
            <a:ext cx="1505439" cy="19905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7" y="4987479"/>
            <a:ext cx="1456556" cy="18979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8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00469" y="1124744"/>
            <a:ext cx="7416824" cy="136815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Олейник, А. Н. Научные трансакции: сети и иерархии в общественных науках : монография / А.Н. Олейник ; пер. с англ. А. Акопян ; под науч. ред. В.П. Макаренко. — Москва : ИНФРА-М, 2022. — 300 с. — (Научная мысль). — DOI 10.12737/monography_5bc467f9c006b8.31611531. - ISBN 978-5-16-014639-3. - Текст : электронный. - URL: https://znanium.com/catalog/product/1869668 (дата обращения: 25.01.2024). – Режим доступа: по подписке.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1680" y="3356992"/>
            <a:ext cx="7416824" cy="12241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Данильян</a:t>
            </a:r>
            <a:r>
              <a:rPr lang="ru-RU" sz="1400" b="1" dirty="0"/>
              <a:t>, О. Г. Современный словарь по общественным наукам / под общ. ред. О. Г. </a:t>
            </a:r>
            <a:r>
              <a:rPr lang="ru-RU" sz="1400" b="1" dirty="0" err="1"/>
              <a:t>Данильяна</a:t>
            </a:r>
            <a:r>
              <a:rPr lang="ru-RU" sz="1400" b="1" dirty="0"/>
              <a:t>. — Москва : ИНФРА-М, 2020. — 314 с. — (Библиотека словарей «ИНФРА-М»). - ISBN 978-5-16-005612-8. - Текст : электронный. - URL: https://znanium.com/catalog/product/1042089 (дата обращения: 25.01.2024). – Режим доступа: по подписке.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1680" y="5373216"/>
            <a:ext cx="7416824" cy="120223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Мархинин</a:t>
            </a:r>
            <a:r>
              <a:rPr lang="ru-RU" sz="1400" b="1" dirty="0"/>
              <a:t>, В. В. О специфике социально-гуманитарных наук: опыт </a:t>
            </a:r>
            <a:r>
              <a:rPr lang="ru-RU" sz="1400" b="1" dirty="0" err="1"/>
              <a:t>философики</a:t>
            </a:r>
            <a:r>
              <a:rPr lang="ru-RU" sz="1400" b="1" dirty="0"/>
              <a:t> науки / В. В. </a:t>
            </a:r>
            <a:r>
              <a:rPr lang="ru-RU" sz="1400" b="1" dirty="0" err="1"/>
              <a:t>Мархинин</a:t>
            </a:r>
            <a:r>
              <a:rPr lang="ru-RU" sz="1400" b="1" dirty="0"/>
              <a:t> ; под ред. доктора филос. наук, проф. А. Л. </a:t>
            </a:r>
            <a:r>
              <a:rPr lang="ru-RU" sz="1400" b="1" dirty="0" err="1"/>
              <a:t>Симанова</a:t>
            </a:r>
            <a:r>
              <a:rPr lang="ru-RU" sz="1400" b="1" dirty="0"/>
              <a:t>. - Москва : Логос. 2020. - 295 с. - ISBN 978-5-98704-726-2. - Текст : электронный. - URL: https://znanium.com/catalog/product/1212477 (дата обращения: 25.01.2024). – Режим доступа: по подписке.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2" y="764704"/>
            <a:ext cx="1616968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2" y="2924945"/>
            <a:ext cx="1625756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0" y="4984973"/>
            <a:ext cx="1565520" cy="19004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5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1680" y="1124744"/>
            <a:ext cx="7416824" cy="115212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Никифоров, А. Л. Философия и история науки : учебное пособие / А.Л. Никифоров. — Москва : ИНФРА-М, 2024. — 176 с. — (Высшее образование: Аспирантура). — DOI 10.12737/854. - ISBN 978-5-16-018957-4. - Текст : электронный. - URL: https://znanium.ru/catalog/product/2080540 (дата обращения: 25.01.2024). – Режим доступа: по подписке.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1680" y="3124956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Мархинин</a:t>
            </a:r>
            <a:r>
              <a:rPr lang="ru-RU" sz="1400" b="1" dirty="0"/>
              <a:t>, В. В. Лекции по философии науки : учебное пособие / В. В. </a:t>
            </a:r>
            <a:r>
              <a:rPr lang="ru-RU" sz="1400" b="1" dirty="0" err="1"/>
              <a:t>Мархинин</a:t>
            </a:r>
            <a:r>
              <a:rPr lang="ru-RU" sz="1400" b="1" dirty="0"/>
              <a:t>. - Москва : Логос, 2020. - 428 с. - ISBN 978-5-98704-782-8. - Текст : электронный. - URL: https://znanium.com/catalog/product/1212409 (дата обращения: 25.01.2024). – Режим доступа: по подписке.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78360" y="5253443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Пржиленский</a:t>
            </a:r>
            <a:r>
              <a:rPr lang="ru-RU" sz="1400" b="1" dirty="0"/>
              <a:t>, В. И. История и философия науки : учебник для аспирантов, обучающихся по направлению «Юриспруденция» / В.И. </a:t>
            </a:r>
            <a:r>
              <a:rPr lang="ru-RU" sz="1400" b="1" dirty="0" err="1"/>
              <a:t>Пржиленский</a:t>
            </a:r>
            <a:r>
              <a:rPr lang="ru-RU" sz="1400" b="1" dirty="0"/>
              <a:t>. — Москва : Норма : ИНФРА-М, 2024. — 296 с. - ISBN 978-5-00156-030-2. - Текст : электронный. - URL: https://znanium.com/catalog/product/2083879 (дата обращения: 25.01.2024). – Режим доступа: по подписке.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8" y="764704"/>
            <a:ext cx="1575622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6897"/>
            <a:ext cx="1584176" cy="19762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619672" cy="21367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0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246" y="128588"/>
            <a:ext cx="4667250" cy="6600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008" y="688628"/>
            <a:ext cx="4211960" cy="230832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/>
                </a:solidFill>
              </a:rPr>
              <a:t>300 лет Российской академии наук</a:t>
            </a:r>
            <a:endParaRPr lang="ru-RU" sz="4800" b="1" dirty="0">
              <a:solidFill>
                <a:schemeClr val="tx2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29" b="81172" l="9427" r="91458">
                        <a14:foregroundMark x1="33646" y1="25662" x2="71354" y2="36611"/>
                        <a14:foregroundMark x1="31979" y1="42608" x2="69688" y2="24338"/>
                        <a14:foregroundMark x1="33646" y1="33682" x2="71563" y2="32636"/>
                        <a14:foregroundMark x1="45573" y1="22664" x2="69896" y2="40656"/>
                        <a14:foregroundMark x1="38490" y1="21688" x2="70938" y2="44979"/>
                        <a14:foregroundMark x1="63385" y1="20990" x2="31354" y2="38285"/>
                        <a14:foregroundMark x1="39740" y1="18340" x2="59635" y2="19038"/>
                        <a14:foregroundMark x1="13125" y1="64575" x2="87240" y2="65900"/>
                        <a14:foregroundMark x1="13958" y1="72245" x2="87917" y2="71548"/>
                        <a14:foregroundMark x1="70313" y1="58229" x2="88333" y2="60948"/>
                        <a14:foregroundMark x1="88958" y1="61925" x2="89167" y2="72524"/>
                        <a14:foregroundMark x1="14375" y1="61227" x2="30938" y2="55927"/>
                        <a14:foregroundMark x1="17135" y1="54603" x2="31354" y2="48605"/>
                        <a14:foregroundMark x1="70104" y1="39331" x2="87917" y2="60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14311" r="9789" b="25329"/>
          <a:stretch/>
        </p:blipFill>
        <p:spPr bwMode="auto">
          <a:xfrm>
            <a:off x="100608" y="3284984"/>
            <a:ext cx="415654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0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6589" y="1052736"/>
            <a:ext cx="7416824" cy="129614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Старжинский</a:t>
            </a:r>
            <a:r>
              <a:rPr lang="ru-RU" sz="1400" b="1" dirty="0"/>
              <a:t>, В. П. Методология науки и инновационная деятельность : пособие для аспирантов, магистрантов и соискателей ученой степ. канд. наук </a:t>
            </a:r>
            <a:r>
              <a:rPr lang="ru-RU" sz="1400" b="1" dirty="0" err="1"/>
              <a:t>техн</a:t>
            </a:r>
            <a:r>
              <a:rPr lang="ru-RU" sz="1400" b="1" dirty="0"/>
              <a:t>. и </a:t>
            </a:r>
            <a:r>
              <a:rPr lang="ru-RU" sz="1400" b="1" dirty="0" err="1"/>
              <a:t>экон</a:t>
            </a:r>
            <a:r>
              <a:rPr lang="ru-RU" sz="1400" b="1" dirty="0"/>
              <a:t>. спец. / В.П. </a:t>
            </a:r>
            <a:r>
              <a:rPr lang="ru-RU" sz="1400" b="1" dirty="0" err="1"/>
              <a:t>Старжинский</a:t>
            </a:r>
            <a:r>
              <a:rPr lang="ru-RU" sz="1400" b="1" dirty="0"/>
              <a:t>, В.В. </a:t>
            </a:r>
            <a:r>
              <a:rPr lang="ru-RU" sz="1400" b="1" dirty="0" err="1"/>
              <a:t>Цепкало</a:t>
            </a:r>
            <a:r>
              <a:rPr lang="ru-RU" sz="1400" b="1" dirty="0"/>
              <a:t>. — Москва : ИНФРА-М, 2023. — 327 с. : ил. — (Высшее образование: Магистратура). - ISBN 978-5-16-006464-2. - Текст : электронный. - URL: https://znanium.com/catalog/product/2125655 (дата обращения: 25.01.2024). – Режим доступа: по подписке.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56589" y="3104964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Лешкевич</a:t>
            </a:r>
            <a:r>
              <a:rPr lang="ru-RU" sz="1400" b="1" dirty="0"/>
              <a:t>, Т. Г. Концепции современного естествознания: </a:t>
            </a:r>
            <a:r>
              <a:rPr lang="ru-RU" sz="1400" b="1" dirty="0" err="1"/>
              <a:t>социогуманитарная</a:t>
            </a:r>
            <a:r>
              <a:rPr lang="ru-RU" sz="1400" b="1" dirty="0"/>
              <a:t> интерпретация специфики современной науки : учебное пособие / Т. Г. </a:t>
            </a:r>
            <a:r>
              <a:rPr lang="ru-RU" sz="1400" b="1" dirty="0" err="1"/>
              <a:t>Лешкевич</a:t>
            </a:r>
            <a:r>
              <a:rPr lang="ru-RU" sz="1400" b="1" dirty="0"/>
              <a:t>. — Москва : ИНФРА-М, 2019. — 335 с. — (Высшее образование: </a:t>
            </a:r>
            <a:r>
              <a:rPr lang="ru-RU" sz="1400" b="1" dirty="0" err="1"/>
              <a:t>Бакалавриат</a:t>
            </a:r>
            <a:r>
              <a:rPr lang="ru-RU" sz="1400" b="1" dirty="0"/>
              <a:t>). - ISBN 978-5-16-005519-0. - Текст : электронный. - URL: https://znanium.com/catalog/product/1010078 (дата обращения: 25.01.2024). – Режим доступа: по подписке</a:t>
            </a:r>
            <a:r>
              <a:rPr lang="ru-RU" sz="1400" b="1" dirty="0" smtClean="0"/>
              <a:t>. </a:t>
            </a:r>
            <a:endParaRPr 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9672" y="533721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Канке, В. А. Основные философские направления и концепции науки : учебное пособие / В.А. Канке. — 4-е изд., </a:t>
            </a:r>
            <a:r>
              <a:rPr lang="ru-RU" sz="1400" b="1" dirty="0" err="1"/>
              <a:t>перераб</a:t>
            </a:r>
            <a:r>
              <a:rPr lang="ru-RU" sz="1400" b="1" dirty="0"/>
              <a:t>. и доп. — Москва : ИНФРА-М, 2023. — 266 с. — (Высшее образование: </a:t>
            </a:r>
            <a:r>
              <a:rPr lang="ru-RU" sz="1400" b="1" dirty="0" err="1"/>
              <a:t>Бакалавриат</a:t>
            </a:r>
            <a:r>
              <a:rPr lang="ru-RU" sz="1400" b="1" dirty="0"/>
              <a:t>). — DOI 10.12737/textbook_5c7d027af2fac3.69659993. - ISBN 978-5-16-013337-9. - Текст : электронный. - URL: https://znanium.com/catalog/product/1939104 (дата обращения: 25.01.2024). – Режим доступа: по подписке.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1512168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1512168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97152"/>
            <a:ext cx="1477077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06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1680" y="1268760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Канке, В. А. Специальная и общая философия науки : энциклопедический словарь / В.А. Канке. — Москва : ИНФРА-М, 2023. — 630 с. — (Библиотека словарей ИНФРА-М). — DOI 10.12737/textbook_5939069889c5d5.78868879. - ISBN 978-5-16-012809-2. - Текст : электронный. - URL: https://znanium.com/catalog/product/1893914 (дата обращения: 25.01.2024). – Режим доступа: по подписке.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05744" y="3284984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Акты, собранные в библиотеках и архивах Российской Империи Археографической экспедицией императорской Академии Наук. Т. 2, 1598 - 1615 [Электронный ресурс]. - Санкт-Петербург : Тип. II отд. </a:t>
            </a:r>
            <a:r>
              <a:rPr lang="ru-RU" sz="1400" b="1" dirty="0" err="1"/>
              <a:t>Собст</a:t>
            </a:r>
            <a:r>
              <a:rPr lang="ru-RU" sz="1400" b="1" dirty="0"/>
              <a:t>. Е. И. В. Канцелярии, 1836. - 413 с. - Текст : электронный. - URL: https://znanium.com/catalog/product/357481 (дата обращения: 25.01.2024)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2963" y="5367790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Басовский</a:t>
            </a:r>
            <a:r>
              <a:rPr lang="ru-RU" sz="1400" b="1" dirty="0"/>
              <a:t>, Л. Е. Основы научных исследований : учебник / Л. Е. </a:t>
            </a:r>
            <a:r>
              <a:rPr lang="ru-RU" sz="1400" b="1" dirty="0" err="1"/>
              <a:t>Басовский</a:t>
            </a:r>
            <a:r>
              <a:rPr lang="ru-RU" sz="1400" b="1" dirty="0"/>
              <a:t>, Е. Н. </a:t>
            </a:r>
            <a:r>
              <a:rPr lang="ru-RU" sz="1400" b="1" dirty="0" err="1"/>
              <a:t>Басовская</a:t>
            </a:r>
            <a:r>
              <a:rPr lang="ru-RU" sz="1400" b="1" dirty="0"/>
              <a:t>. — Москва : ИНФРА-М, 2024. — 257 с. — (Высшее образование). — DOI 10.12737/1192099. - ISBN 978-5-16-019525-4. - Текст : электронный. - URL: https://znanium.com/catalog/product/2123865 (дата обращения: 25.01.2024). – Режим доступа: по подписке.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1619672" cy="2090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2426"/>
            <a:ext cx="1619672" cy="19467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30316"/>
            <a:ext cx="1619672" cy="19550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52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9672" y="1016732"/>
            <a:ext cx="7416824" cy="136815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Космин</a:t>
            </a:r>
            <a:r>
              <a:rPr lang="ru-RU" sz="1400" b="1" dirty="0"/>
              <a:t>, В. В. Основы научных исследований (Общий курс) : учебное пособие / А.В. </a:t>
            </a:r>
            <a:r>
              <a:rPr lang="ru-RU" sz="1400" b="1" dirty="0" err="1"/>
              <a:t>Космин</a:t>
            </a:r>
            <a:r>
              <a:rPr lang="ru-RU" sz="1400" b="1" dirty="0"/>
              <a:t>, В.В. </a:t>
            </a:r>
            <a:r>
              <a:rPr lang="ru-RU" sz="1400" b="1" dirty="0" err="1"/>
              <a:t>Космин</a:t>
            </a:r>
            <a:r>
              <a:rPr lang="ru-RU" sz="1400" b="1" dirty="0"/>
              <a:t>. — 5-е изд., </a:t>
            </a:r>
            <a:r>
              <a:rPr lang="ru-RU" sz="1400" b="1" dirty="0" err="1"/>
              <a:t>перераб</a:t>
            </a:r>
            <a:r>
              <a:rPr lang="ru-RU" sz="1400" b="1" dirty="0"/>
              <a:t>. и доп. — Москва : РИОР : ИНФРА-М, 2023. — 298 с. + Доп. материалы [Электронный ресурс]. — (Высшее образование). — DOI: https://doi.org/10.29039/01901-6. - ISBN 978-5-369-01901-6. - Текст : электронный. - URL: https://znanium.com/catalog/product/1891391 (дата обращения: 25.01.2024). – Режим доступа: по подписке.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9672" y="3140968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Кузнецов, И. Н. Основы научных исследований : учебное пособие для бакалавров / И. Н. Кузнецов. - 8-е изд. - Москва : Издательско-торговая корпорация «Дашков и К°», 2023. - 282 с. - ISBN 978-5-394-05255-2. - Текст : электронный. - URL: https://znanium.com/catalog/product/2083276 (дата обращения: 25.01.2024). – Режим доступа: по подписке.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9672" y="5236586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Боуш</a:t>
            </a:r>
            <a:r>
              <a:rPr lang="ru-RU" sz="1400" b="1" dirty="0"/>
              <a:t>, Г. Д. Методология научного исследования (в кандидатских и докторских диссертациях) : учебник / Г. Д. </a:t>
            </a:r>
            <a:r>
              <a:rPr lang="ru-RU" sz="1400" b="1" dirty="0" err="1"/>
              <a:t>Боуш</a:t>
            </a:r>
            <a:r>
              <a:rPr lang="ru-RU" sz="1400" b="1" dirty="0"/>
              <a:t>, В. И. Разумов. — Москва : ИНФРА-М, 2023. — 227 с. — (Аспирантура). — DOI 10.12737/991914. - ISBN 978-5-16-018520-0. - Текст : электронный. - URL: https://znanium.com/catalog/product/1919451 (дата обращения: 25.01.2024). – Режим доступа: по подписке.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1482841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1482841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522954" cy="21030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1680" y="119675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Девятков, В. В. Методология и технология имитационных исследований сложных систем: современное состояние и перспективы развития : монография / В. В. Девятков. - Москва : Вузовский учебник : ИНФРА-М, 2021. - 445 с. - (Научная книга). - ISBN 978-5-9558-0338-8. - Текст : электронный. - URL: https://znanium.com/catalog/product/1178868 (дата обращения: 25.01.2024). – Режим доступа: по подписке.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1680" y="5301208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Ушаков, Е. В.  Философия и методология науки : учебник и практикум для вузов / Е. В. Ушаков.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2023. — 392 с. — (Высшее образование). — ISBN 978-5-534-02637-5.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https://urait.ru/bcode/511387 (дата обращения: 25.01.2024).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1619672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5" y="4710052"/>
            <a:ext cx="1447470" cy="2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619672" y="3290778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Канке, В. А.  История, философия и методология естественных наук : учебник для магистров / В. А. Канке.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2022. — 505 с. — (Магистр). — ISBN 978-5-9916-3041-2.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https://urait.ru/bcode/508723 (дата обращения: 25.01.2024).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2780928"/>
            <a:ext cx="1329950" cy="19558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Righ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7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1206" y="1396039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Канке, В. А.  Философские проблемы науки и техники : учебник и практикум для вузов / В. А. Канке.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2023. — 288 с. — (Высшее образование). — ISBN 978-5-9916-5951-2.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https://urait.ru/bcode/511846 (дата обращения: 25.01.2024).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05744" y="3284984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Бессонов, Б. Н.  История и философия науки : учебное пособие для вузов / Б. Н. Бессонов. — 2-е изд., доп.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2023. — 293 с. — (Высшее образование). — ISBN 978-5-534-04523-9.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https://urait.ru/bcode/510486 (дата обращения: 25.01.2024).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1680" y="5337212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Митрошенков</a:t>
            </a:r>
            <a:r>
              <a:rPr lang="ru-RU" sz="1400" b="1" dirty="0"/>
              <a:t>, О. А.  История и философия науки : учебник для вузов / О. А. </a:t>
            </a:r>
            <a:r>
              <a:rPr lang="ru-RU" sz="1400" b="1" dirty="0" err="1"/>
              <a:t>Митрошенков</a:t>
            </a:r>
            <a:r>
              <a:rPr lang="ru-RU" sz="1400" b="1" dirty="0"/>
              <a:t>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2023. — 267 с. — (Высшее образование). — ISBN 978-5-534-05569-6.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https://urait.ru/bcode/515563 (дата обращения: 25.01.2024).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8" y="654161"/>
            <a:ext cx="1498882" cy="234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2" y="2708920"/>
            <a:ext cx="133602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147422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3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9672" y="1282225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История и методология науки : учебное пособие для вузов / Б. И. </a:t>
            </a:r>
            <a:r>
              <a:rPr lang="ru-RU" sz="1400" b="1" dirty="0" err="1"/>
              <a:t>Липский</a:t>
            </a:r>
            <a:r>
              <a:rPr lang="ru-RU" sz="1400" b="1" dirty="0"/>
              <a:t> [и др.] ; под редакцией Б. И. </a:t>
            </a:r>
            <a:r>
              <a:rPr lang="ru-RU" sz="1400" b="1" dirty="0" err="1"/>
              <a:t>Липского</a:t>
            </a:r>
            <a:r>
              <a:rPr lang="ru-RU" sz="1400" b="1" dirty="0"/>
              <a:t>. — 2-е изд., </a:t>
            </a:r>
            <a:r>
              <a:rPr lang="ru-RU" sz="1400" b="1" dirty="0" err="1"/>
              <a:t>испр</a:t>
            </a:r>
            <a:r>
              <a:rPr lang="ru-RU" sz="1400" b="1" dirty="0"/>
              <a:t>. и доп.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2023. — 373 с. — (Высшее образование). — ISBN 978-5-534-08323-1.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https://urait.ru/bcode/511006 (дата обращения: 25.01.2024</a:t>
            </a:r>
            <a:r>
              <a:rPr lang="ru-RU" sz="1400" b="1" dirty="0" smtClean="0"/>
              <a:t>).</a:t>
            </a:r>
            <a:endParaRPr lang="ru-RU" sz="1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9672" y="3068960"/>
            <a:ext cx="7416824" cy="15121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История и философия науки : учебное пособие для вузов / Н. В. </a:t>
            </a:r>
            <a:r>
              <a:rPr lang="ru-RU" sz="1400" b="1" dirty="0" err="1"/>
              <a:t>Бряник</a:t>
            </a:r>
            <a:r>
              <a:rPr lang="ru-RU" sz="1400" b="1" dirty="0"/>
              <a:t>, О. Н. </a:t>
            </a:r>
            <a:r>
              <a:rPr lang="ru-RU" sz="1400" b="1" dirty="0" err="1"/>
              <a:t>Томюк</a:t>
            </a:r>
            <a:r>
              <a:rPr lang="ru-RU" sz="1400" b="1" dirty="0"/>
              <a:t>, Е. П. Стародубцева, Л. Д. </a:t>
            </a:r>
            <a:r>
              <a:rPr lang="ru-RU" sz="1400" b="1" dirty="0" err="1"/>
              <a:t>Ламберов</a:t>
            </a:r>
            <a:r>
              <a:rPr lang="ru-RU" sz="1400" b="1" dirty="0"/>
              <a:t> ; под общей редакцией Н. В. </a:t>
            </a:r>
            <a:r>
              <a:rPr lang="ru-RU" sz="1400" b="1" dirty="0" err="1"/>
              <a:t>Бряник</a:t>
            </a:r>
            <a:r>
              <a:rPr lang="ru-RU" sz="1400" b="1" dirty="0"/>
              <a:t>, О. Н. </a:t>
            </a:r>
            <a:r>
              <a:rPr lang="ru-RU" sz="1400" b="1" dirty="0" err="1"/>
              <a:t>Томюк</a:t>
            </a:r>
            <a:r>
              <a:rPr lang="ru-RU" sz="1400" b="1" dirty="0"/>
              <a:t>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2022 ; Екатеринбург : Издательство Уральского университета. — 290 с. — (Высшее образование). — ISBN 978-5-534-07546-5 (Издательство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). — ISBN 978-5-7996-1142-2 (Издательство Уральского университета).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https://urait.ru/bcode/498942 (дата обращения: 25.01.2024).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9672" y="5262263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Кузьменко, Г. Н.  Философия и методология науки : учебник для магистратуры / Г. Н. Кузьменко, Г. П. </a:t>
            </a:r>
            <a:r>
              <a:rPr lang="ru-RU" sz="1400" b="1" dirty="0" err="1"/>
              <a:t>Отюцкий</a:t>
            </a:r>
            <a:r>
              <a:rPr lang="ru-RU" sz="1400" b="1" dirty="0"/>
              <a:t>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2021. — 450 с. — (Магистр). — ISBN 978-5-9916-3604-9.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https://urait.ru/bcode/487903 (дата обращения: 25.01.2024</a:t>
            </a:r>
            <a:r>
              <a:rPr lang="ru-RU" sz="1400" b="1" dirty="0" smtClean="0"/>
              <a:t>).</a:t>
            </a:r>
            <a:endParaRPr lang="ru-RU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1491458" cy="233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36912"/>
            <a:ext cx="157404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1400853" cy="229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7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9672" y="1247829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Философия науки : учебник для вузов / А. И. Липкин [и др.] ; под редакцией А. И. Липкина. — 2-е изд., </a:t>
            </a:r>
            <a:r>
              <a:rPr lang="ru-RU" sz="1400" b="1" dirty="0" err="1"/>
              <a:t>перераб</a:t>
            </a:r>
            <a:r>
              <a:rPr lang="ru-RU" sz="1400" b="1" dirty="0"/>
              <a:t>. и доп.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2023. — 512 с. — (Высшее образование). — ISBN 978-5-534-01198-2.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https://urait.ru/bcode/511017 (дата обращения: 25.01.2024).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9672" y="5193196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Цицерон Марк Туллий, -.  Учение академиков. О пределах блага и зла. Парадоксы стоиков / Цицерон Марк Туллий ; переводчик Н. А. Федоров.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2023. — 240 с. — (Антология мысли). — ISBN 978-5-534-07500-7.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https://urait.ru/bcode/516538 (дата обращения: 25.01.2024</a:t>
            </a:r>
            <a:r>
              <a:rPr lang="ru-RU" sz="1400" b="1" dirty="0" smtClean="0"/>
              <a:t>).</a:t>
            </a:r>
            <a:endParaRPr lang="ru-RU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65" y="620688"/>
            <a:ext cx="1493515" cy="233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65" y="4581128"/>
            <a:ext cx="134949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3" y="2708920"/>
            <a:ext cx="138208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599658" y="3248980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Анучин, Д. Н.  Ученые, путешественники, первооткрыватели. Избранные очерки / Д. Н. Анучин.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2023. — 205 с. — (Открытая наука). — ISBN 978-5-534-10662-6.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https://urait.ru/bcode/517993 (дата обращения: 25.01.2024</a:t>
            </a:r>
            <a:r>
              <a:rPr lang="ru-RU" sz="1400" b="1" dirty="0" smtClean="0"/>
              <a:t>).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53395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Книги, доступные читателям МГГЭУ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08247" y="1920710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Ломоносов, М. В.  Избранные произведения. Естественные науки и философия / М. В. Ломоносов.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2023. — 460 с. — (Антология мысли). — ISBN 978-5-534-06154-3.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https://urait.ru/bcode/516142 (дата обращения: 25.01.2024).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08247" y="4313037"/>
            <a:ext cx="7416824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Ломоносов, М. В.  Об истории и литературе. Избранное / М. В. Ломоносов. — Москва : Издательство </a:t>
            </a:r>
            <a:r>
              <a:rPr lang="ru-RU" sz="1400" b="1" dirty="0" err="1"/>
              <a:t>Юрайт</a:t>
            </a:r>
            <a:r>
              <a:rPr lang="ru-RU" sz="1400" b="1" dirty="0"/>
              <a:t>, 2023. — 162 с. — (Антология мысли). — ISBN 978-5-534-06402-5. — Текст : электронный // Образовательная платформа </a:t>
            </a:r>
            <a:r>
              <a:rPr lang="ru-RU" sz="1400" b="1" dirty="0" err="1"/>
              <a:t>Юрайт</a:t>
            </a:r>
            <a:r>
              <a:rPr lang="ru-RU" sz="1400" b="1" dirty="0"/>
              <a:t> [сайт]. — URL: https://urait.ru/bcode/516304 (дата обращения: 25.01.2024).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" y="1340768"/>
            <a:ext cx="1454097" cy="224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" y="3645024"/>
            <a:ext cx="1472750" cy="241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84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188640"/>
            <a:ext cx="4320479" cy="347787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О, вы, счастливые науки!</a:t>
            </a:r>
          </a:p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Прилежно простирайте руки</a:t>
            </a:r>
          </a:p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И взор до самых дальних мест.</a:t>
            </a:r>
          </a:p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Пройдите землю и пучину,</a:t>
            </a:r>
          </a:p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И степи, и глубокий лес,</a:t>
            </a:r>
          </a:p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И саму высоту небес.</a:t>
            </a:r>
          </a:p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Везде исследуйте всечасно,</a:t>
            </a:r>
          </a:p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Что есть велико и прекрасно, </a:t>
            </a:r>
          </a:p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Чего еще не видел свет!</a:t>
            </a:r>
          </a:p>
          <a:p>
            <a:pPr algn="ctr"/>
            <a:endParaRPr lang="ru-RU" sz="2000" b="1" i="1" dirty="0">
              <a:solidFill>
                <a:schemeClr val="tx2"/>
              </a:solidFill>
            </a:endParaRPr>
          </a:p>
          <a:p>
            <a:pPr algn="r"/>
            <a:r>
              <a:rPr lang="ru-RU" sz="2000" b="1" i="1" dirty="0" smtClean="0">
                <a:solidFill>
                  <a:schemeClr val="tx2"/>
                </a:solidFill>
              </a:rPr>
              <a:t>М.В. Ломоносов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122" y1="4563" x2="74724" y2="15575"/>
                        <a14:foregroundMark x1="70512" y1="17262" x2="73420" y2="32440"/>
                        <a14:foregroundMark x1="61484" y1="28968" x2="76128" y2="32639"/>
                        <a14:foregroundMark x1="62487" y1="31647" x2="72016" y2="33333"/>
                        <a14:foregroundMark x1="81043" y1="24107" x2="90873" y2="46429"/>
                        <a14:foregroundMark x1="87362" y1="51587" x2="70311" y2="58036"/>
                        <a14:foregroundMark x1="79739" y1="34921" x2="84152" y2="46131"/>
                        <a14:foregroundMark x1="53059" y1="48710" x2="75727" y2="52183"/>
                        <a14:foregroundMark x1="66700" y1="53274" x2="64393" y2="65278"/>
                        <a14:foregroundMark x1="49248" y1="73413" x2="68606" y2="75496"/>
                        <a14:foregroundMark x1="55366" y1="80655" x2="81444" y2="75496"/>
                        <a14:foregroundMark x1="72618" y1="62401" x2="78235" y2="71528"/>
                        <a14:foregroundMark x1="46339" y1="74008" x2="46339" y2="74008"/>
                        <a14:foregroundMark x1="46339" y1="74008" x2="46339" y2="74008"/>
                        <a14:foregroundMark x1="60381" y1="83333" x2="84353" y2="76687"/>
                        <a14:foregroundMark x1="31394" y1="86905" x2="31394" y2="86905"/>
                        <a14:foregroundMark x1="25978" y1="83135" x2="46941" y2="93155"/>
                        <a14:foregroundMark x1="28686" y1="85218" x2="23671" y2="94147"/>
                        <a14:foregroundMark x1="26179" y1="4563" x2="34804" y2="44940"/>
                        <a14:foregroundMark x1="12337" y1="23909" x2="46339" y2="26687"/>
                        <a14:foregroundMark x1="17753" y1="38690" x2="49047" y2="9226"/>
                        <a14:foregroundMark x1="24473" y1="28472" x2="24473" y2="28472"/>
                        <a14:foregroundMark x1="11836" y1="21825" x2="11836" y2="21825"/>
                        <a14:foregroundMark x1="30391" y1="5456" x2="30391" y2="5456"/>
                        <a14:foregroundMark x1="28887" y1="6448" x2="32096" y2="5258"/>
                        <a14:foregroundMark x1="45035" y1="19940" x2="45035" y2="19940"/>
                        <a14:foregroundMark x1="10632" y1="21627" x2="6820" y2="22917"/>
                        <a14:foregroundMark x1="51354" y1="10218" x2="47342" y2="17262"/>
                        <a14:foregroundMark x1="51153" y1="11508" x2="51153" y2="11508"/>
                        <a14:foregroundMark x1="51153" y1="11508" x2="51153" y2="11508"/>
                        <a14:foregroundMark x1="25276" y1="2282" x2="25276" y2="2282"/>
                        <a14:foregroundMark x1="30993" y1="80258" x2="30993" y2="80258"/>
                        <a14:foregroundMark x1="35005" y1="80456" x2="35005" y2="80456"/>
                        <a14:foregroundMark x1="74524" y1="63591" x2="74524" y2="63591"/>
                        <a14:foregroundMark x1="68205" y1="63194" x2="78937" y2="73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1" y="2132856"/>
            <a:ext cx="4615685" cy="466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34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427" y="980728"/>
            <a:ext cx="4830621" cy="203132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8 февраля 1724 г. (28 января по старому стилю) Петр </a:t>
            </a:r>
            <a:r>
              <a:rPr lang="en-US" b="1" dirty="0" smtClean="0">
                <a:solidFill>
                  <a:schemeClr val="tx2"/>
                </a:solidFill>
              </a:rPr>
              <a:t>I </a:t>
            </a:r>
            <a:r>
              <a:rPr lang="ru-RU" b="1" dirty="0" smtClean="0">
                <a:solidFill>
                  <a:schemeClr val="tx2"/>
                </a:solidFill>
              </a:rPr>
              <a:t>подписал указ об образовании Российской академии наук, которая первоначально называлась Академией наук и художеств. В 1925 г. она была переименована в Академию наук СССР, а в 1991 г. – в Российскую академию наук.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57011"/>
            <a:ext cx="3423050" cy="34801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 descr="https://calend.online/images/cover/petr-i-podpisal-ukaz-ob-obrazovanii-rossiyskoy-akademii-nauk-i-khudozhestv-15794333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t="37689" r="2890" b="15392"/>
          <a:stretch/>
        </p:blipFill>
        <p:spPr bwMode="auto">
          <a:xfrm>
            <a:off x="179512" y="3140968"/>
            <a:ext cx="4320480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0" t="14477" r="6910"/>
          <a:stretch/>
        </p:blipFill>
        <p:spPr bwMode="auto">
          <a:xfrm>
            <a:off x="611560" y="5013176"/>
            <a:ext cx="3600400" cy="1809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0" r="2459" b="18928"/>
          <a:stretch/>
        </p:blipFill>
        <p:spPr bwMode="auto">
          <a:xfrm>
            <a:off x="4644008" y="4653136"/>
            <a:ext cx="4248472" cy="2083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139952" y="5464404"/>
            <a:ext cx="648072" cy="504056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2051720" y="4581128"/>
            <a:ext cx="648072" cy="504056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История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021660"/>
            <a:ext cx="8784976" cy="564770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Первым </a:t>
            </a:r>
            <a:r>
              <a:rPr lang="ru-RU" sz="2000" b="1" dirty="0">
                <a:solidFill>
                  <a:schemeClr val="tx2"/>
                </a:solidFill>
              </a:rPr>
              <a:t>президентом академии был </a:t>
            </a:r>
            <a:r>
              <a:rPr lang="ru-RU" sz="2000" b="1" dirty="0" smtClean="0">
                <a:solidFill>
                  <a:schemeClr val="tx2"/>
                </a:solidFill>
              </a:rPr>
              <a:t>уч</a:t>
            </a:r>
            <a:r>
              <a:rPr lang="ru-RU" sz="2000" b="1" dirty="0">
                <a:solidFill>
                  <a:schemeClr val="tx2"/>
                </a:solidFill>
              </a:rPr>
              <a:t>е</a:t>
            </a:r>
            <a:r>
              <a:rPr lang="ru-RU" sz="2000" b="1" dirty="0" smtClean="0">
                <a:solidFill>
                  <a:schemeClr val="tx2"/>
                </a:solidFill>
              </a:rPr>
              <a:t>ный-медик </a:t>
            </a:r>
            <a:r>
              <a:rPr lang="ru-RU" sz="2000" b="1" dirty="0">
                <a:solidFill>
                  <a:schemeClr val="tx2"/>
                </a:solidFill>
              </a:rPr>
              <a:t>Лаврентий </a:t>
            </a:r>
            <a:r>
              <a:rPr lang="ru-RU" sz="2000" b="1" dirty="0" err="1">
                <a:solidFill>
                  <a:schemeClr val="tx2"/>
                </a:solidFill>
              </a:rPr>
              <a:t>Блюментрост</a:t>
            </a:r>
            <a:r>
              <a:rPr lang="ru-RU" sz="2000" b="1" dirty="0">
                <a:solidFill>
                  <a:schemeClr val="tx2"/>
                </a:solidFill>
              </a:rPr>
              <a:t>. Для того, чтобы академия соответствовала зарубежным аналогам, </a:t>
            </a:r>
            <a:r>
              <a:rPr lang="ru-RU" sz="2000" b="1" dirty="0" smtClean="0">
                <a:solidFill>
                  <a:schemeClr val="tx2"/>
                </a:solidFill>
              </a:rPr>
              <a:t>Петр </a:t>
            </a:r>
            <a:r>
              <a:rPr lang="ru-RU" sz="2000" b="1" dirty="0">
                <a:solidFill>
                  <a:schemeClr val="tx2"/>
                </a:solidFill>
              </a:rPr>
              <a:t>I пригласил многих иностранных </a:t>
            </a:r>
            <a:r>
              <a:rPr lang="ru-RU" sz="2000" b="1" dirty="0" smtClean="0">
                <a:solidFill>
                  <a:schemeClr val="tx2"/>
                </a:solidFill>
              </a:rPr>
              <a:t>ученых</a:t>
            </a:r>
            <a:r>
              <a:rPr lang="ru-RU" sz="2000" b="1" dirty="0">
                <a:solidFill>
                  <a:schemeClr val="tx2"/>
                </a:solidFill>
              </a:rPr>
              <a:t>, специалистов в своих областях. В числе первых были физик Георг </a:t>
            </a:r>
            <a:r>
              <a:rPr lang="ru-RU" sz="2000" b="1" dirty="0" err="1">
                <a:solidFill>
                  <a:schemeClr val="tx2"/>
                </a:solidFill>
              </a:rPr>
              <a:t>Бюльфингер</a:t>
            </a:r>
            <a:r>
              <a:rPr lang="ru-RU" sz="2000" b="1" dirty="0">
                <a:solidFill>
                  <a:schemeClr val="tx2"/>
                </a:solidFill>
              </a:rPr>
              <a:t>, историк Г. Ф. Миллер, астроном и географ Жозеф </a:t>
            </a:r>
            <a:r>
              <a:rPr lang="ru-RU" sz="2000" b="1" dirty="0" err="1">
                <a:solidFill>
                  <a:schemeClr val="tx2"/>
                </a:solidFill>
              </a:rPr>
              <a:t>Делиль</a:t>
            </a:r>
            <a:r>
              <a:rPr lang="ru-RU" sz="2000" b="1" dirty="0">
                <a:solidFill>
                  <a:schemeClr val="tx2"/>
                </a:solidFill>
              </a:rPr>
              <a:t> и математики Николай и Даниил Бернулли, Христиан </a:t>
            </a:r>
            <a:r>
              <a:rPr lang="ru-RU" sz="2000" b="1" dirty="0" smtClean="0">
                <a:solidFill>
                  <a:schemeClr val="tx2"/>
                </a:solidFill>
              </a:rPr>
              <a:t>Гольдбах.</a:t>
            </a:r>
            <a:endParaRPr lang="ru-RU" sz="2000" b="1" dirty="0">
              <a:solidFill>
                <a:schemeClr val="tx2"/>
              </a:solidFill>
            </a:endParaRPr>
          </a:p>
          <a:p>
            <a:pPr algn="ctr"/>
            <a:endParaRPr lang="ru-RU" sz="1050" b="1" dirty="0">
              <a:solidFill>
                <a:schemeClr val="tx2"/>
              </a:solidFill>
            </a:endParaRPr>
          </a:p>
          <a:p>
            <a:pPr algn="ctr"/>
            <a:r>
              <a:rPr lang="ru-RU" sz="2000" b="1" dirty="0">
                <a:solidFill>
                  <a:schemeClr val="tx2"/>
                </a:solidFill>
              </a:rPr>
              <a:t>В 1841 году «литературная» Императорская Российская Академия была присоединена к Императорской академии наук в виде особого Отделения Русского языка и словесности.</a:t>
            </a:r>
          </a:p>
          <a:p>
            <a:pPr algn="ctr"/>
            <a:endParaRPr lang="ru-RU" sz="1050" b="1" dirty="0">
              <a:solidFill>
                <a:schemeClr val="tx2"/>
              </a:solidFill>
            </a:endParaRPr>
          </a:p>
          <a:p>
            <a:pPr algn="ctr"/>
            <a:r>
              <a:rPr lang="ru-RU" sz="2000" b="1" dirty="0">
                <a:solidFill>
                  <a:schemeClr val="tx2"/>
                </a:solidFill>
              </a:rPr>
              <a:t>После 1917 года в Советской России и затем в СССР академия наук стала высшим государственным </a:t>
            </a:r>
            <a:r>
              <a:rPr lang="ru-RU" sz="2000" b="1" dirty="0" smtClean="0">
                <a:solidFill>
                  <a:schemeClr val="tx2"/>
                </a:solidFill>
              </a:rPr>
              <a:t>ученым учреждением. </a:t>
            </a:r>
            <a:r>
              <a:rPr lang="ru-RU" sz="2000" b="1" dirty="0">
                <a:solidFill>
                  <a:schemeClr val="tx2"/>
                </a:solidFill>
              </a:rPr>
              <a:t>В 1934 году переехала в </a:t>
            </a:r>
            <a:r>
              <a:rPr lang="ru-RU" sz="2000" b="1" dirty="0" smtClean="0">
                <a:solidFill>
                  <a:schemeClr val="tx2"/>
                </a:solidFill>
              </a:rPr>
              <a:t>Москву. </a:t>
            </a:r>
            <a:r>
              <a:rPr lang="ru-RU" sz="2000" b="1" dirty="0">
                <a:solidFill>
                  <a:schemeClr val="tx2"/>
                </a:solidFill>
              </a:rPr>
              <a:t>В </a:t>
            </a:r>
            <a:r>
              <a:rPr lang="ru-RU" sz="2000" b="1" dirty="0" smtClean="0">
                <a:solidFill>
                  <a:schemeClr val="tx2"/>
                </a:solidFill>
              </a:rPr>
              <a:t>1918-1961 гг. </a:t>
            </a:r>
            <a:r>
              <a:rPr lang="ru-RU" sz="2000" b="1" dirty="0">
                <a:solidFill>
                  <a:schemeClr val="tx2"/>
                </a:solidFill>
              </a:rPr>
              <a:t>появились свои академии во всех союзных республиках (кроме РСФСР, где были созданы региональные отделения Академии наук СССР). Основная часть академических институтов находилась на территории РСФСР. Советский период оказался наиболее ярким в истории академии; в это время был </a:t>
            </a:r>
            <a:r>
              <a:rPr lang="ru-RU" sz="2000" b="1" dirty="0" smtClean="0">
                <a:solidFill>
                  <a:schemeClr val="tx2"/>
                </a:solidFill>
              </a:rPr>
              <a:t>осуществлен </a:t>
            </a:r>
            <a:r>
              <a:rPr lang="ru-RU" sz="2000" b="1" dirty="0">
                <a:solidFill>
                  <a:schemeClr val="tx2"/>
                </a:solidFill>
              </a:rPr>
              <a:t>ракетно-ядерный проект и обеспечен прорыв в освоении космоса</a:t>
            </a:r>
            <a:r>
              <a:rPr lang="ru-RU" sz="2000" b="1" dirty="0" smtClean="0">
                <a:solidFill>
                  <a:schemeClr val="tx2"/>
                </a:solidFill>
              </a:rPr>
              <a:t>.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История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2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980728"/>
            <a:ext cx="8928992" cy="553997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Также в период СССР по </a:t>
            </a:r>
            <a:r>
              <a:rPr lang="ru-RU" b="1" dirty="0">
                <a:solidFill>
                  <a:schemeClr val="tx2"/>
                </a:solidFill>
              </a:rPr>
              <a:t>неполным данным было репрессировано не менее 209 членов и членов-корреспондентов академии (подавляющая часть репрессий пришлась на сталинское время, когда численность академиков и членкоров была относительно невысокой</a:t>
            </a:r>
            <a:r>
              <a:rPr lang="ru-RU" b="1" dirty="0" smtClean="0">
                <a:solidFill>
                  <a:schemeClr val="tx2"/>
                </a:solidFill>
              </a:rPr>
              <a:t>). </a:t>
            </a:r>
            <a:r>
              <a:rPr lang="ru-RU" b="1" dirty="0">
                <a:solidFill>
                  <a:schemeClr val="tx2"/>
                </a:solidFill>
              </a:rPr>
              <a:t>Пострадали и другие </a:t>
            </a:r>
            <a:r>
              <a:rPr lang="ru-RU" b="1" dirty="0" smtClean="0">
                <a:solidFill>
                  <a:schemeClr val="tx2"/>
                </a:solidFill>
              </a:rPr>
              <a:t>ученые</a:t>
            </a:r>
            <a:r>
              <a:rPr lang="ru-RU" b="1" dirty="0">
                <a:solidFill>
                  <a:schemeClr val="tx2"/>
                </a:solidFill>
              </a:rPr>
              <a:t>, представлявшие академическую науку, но не являвшиеся академиками и членкорами: так, только по «академическому делу» в </a:t>
            </a:r>
            <a:r>
              <a:rPr lang="ru-RU" b="1" dirty="0" smtClean="0">
                <a:solidFill>
                  <a:schemeClr val="tx2"/>
                </a:solidFill>
              </a:rPr>
              <a:t>1929-1931 </a:t>
            </a:r>
            <a:r>
              <a:rPr lang="ru-RU" b="1" dirty="0">
                <a:solidFill>
                  <a:schemeClr val="tx2"/>
                </a:solidFill>
              </a:rPr>
              <a:t>годы было арестовано около 100 историков и </a:t>
            </a:r>
            <a:r>
              <a:rPr lang="ru-RU" b="1" dirty="0" smtClean="0">
                <a:solidFill>
                  <a:schemeClr val="tx2"/>
                </a:solidFill>
              </a:rPr>
              <a:t>краеведов.</a:t>
            </a:r>
            <a:endParaRPr lang="ru-RU" b="1" dirty="0">
              <a:solidFill>
                <a:schemeClr val="tx2"/>
              </a:solidFill>
            </a:endParaRPr>
          </a:p>
          <a:p>
            <a:pPr algn="ctr"/>
            <a:endParaRPr lang="ru-RU" sz="1000" b="1" dirty="0">
              <a:solidFill>
                <a:schemeClr val="tx2"/>
              </a:solidFill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В 1991 году, в связи с распадом СССР, Указом президента РСФСР от 21 </a:t>
            </a:r>
            <a:r>
              <a:rPr lang="ru-RU" b="1" dirty="0" smtClean="0">
                <a:solidFill>
                  <a:schemeClr val="tx2"/>
                </a:solidFill>
              </a:rPr>
              <a:t>ноября </a:t>
            </a:r>
            <a:r>
              <a:rPr lang="ru-RU" b="1" dirty="0">
                <a:solidFill>
                  <a:schemeClr val="tx2"/>
                </a:solidFill>
              </a:rPr>
              <a:t>была воссоздана Российская академия </a:t>
            </a:r>
            <a:r>
              <a:rPr lang="ru-RU" b="1" dirty="0" smtClean="0">
                <a:solidFill>
                  <a:schemeClr val="tx2"/>
                </a:solidFill>
              </a:rPr>
              <a:t>наук (РАН).</a:t>
            </a:r>
            <a:endParaRPr lang="ru-RU" b="1" dirty="0">
              <a:solidFill>
                <a:schemeClr val="tx2"/>
              </a:solidFill>
            </a:endParaRPr>
          </a:p>
          <a:p>
            <a:pPr algn="ctr"/>
            <a:endParaRPr lang="ru-RU" sz="1000" b="1" dirty="0">
              <a:solidFill>
                <a:schemeClr val="tx2"/>
              </a:solidFill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8 декабря 2006 года, согласно новой редакции закона № 127-ФЗ «О науке и государственной научно-технической политике», президента РАН выбирают академики, но утверждает — президент страны. За правительством закрепляется право устанавливать число членов РАН и размеры их </a:t>
            </a:r>
            <a:r>
              <a:rPr lang="ru-RU" b="1" dirty="0" smtClean="0">
                <a:solidFill>
                  <a:schemeClr val="tx2"/>
                </a:solidFill>
              </a:rPr>
              <a:t>окладов.</a:t>
            </a:r>
            <a:endParaRPr lang="ru-RU" b="1" dirty="0">
              <a:solidFill>
                <a:schemeClr val="tx2"/>
              </a:solidFill>
            </a:endParaRPr>
          </a:p>
          <a:p>
            <a:pPr algn="ctr"/>
            <a:endParaRPr lang="ru-RU" sz="1000" b="1" dirty="0">
              <a:solidFill>
                <a:schemeClr val="tx2"/>
              </a:solidFill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27 сентября 2013 года был принят закон № 253-ФЗ «О Российской академии наук, реорганизации государственных академий наук,…», по которому произошло расширение РАН за </a:t>
            </a:r>
            <a:r>
              <a:rPr lang="ru-RU" b="1" dirty="0" smtClean="0">
                <a:solidFill>
                  <a:schemeClr val="tx2"/>
                </a:solidFill>
              </a:rPr>
              <a:t>счет </a:t>
            </a:r>
            <a:r>
              <a:rPr lang="ru-RU" b="1" dirty="0">
                <a:solidFill>
                  <a:schemeClr val="tx2"/>
                </a:solidFill>
              </a:rPr>
              <a:t>медицинского и сельскохозяйственного отделений, а учреждения РАН переданы в ведение ФАНО (после расформирования последнего в мае 2018 года — в ведение Министерства науки и высшего </a:t>
            </a:r>
            <a:r>
              <a:rPr lang="ru-RU" b="1" dirty="0" smtClean="0">
                <a:solidFill>
                  <a:schemeClr val="tx2"/>
                </a:solidFill>
              </a:rPr>
              <a:t>образования.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История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6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27815"/>
            <a:ext cx="4968551" cy="378565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2"/>
                </a:solidFill>
              </a:rPr>
              <a:t>Михаил Васильевич Ломоносов (1711-1765 гг.) – первый русский академик Петербургской академии наук. 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2"/>
                </a:solidFill>
              </a:rPr>
              <a:t>Области его труда: физика, химия, география, риторика, астрономия, минералогия, искусство мозаики, фарфоровое производство.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2"/>
                </a:solidFill>
              </a:rPr>
              <a:t>В 1755 г. основал первый университет, который в настоящее время называется Московский государственный университет им. М.В. Ломоносова.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9" t="38461" r="7812" b="11160"/>
          <a:stretch/>
        </p:blipFill>
        <p:spPr bwMode="auto">
          <a:xfrm>
            <a:off x="5139545" y="139124"/>
            <a:ext cx="3912422" cy="40819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80"/>
          <a:stretch/>
        </p:blipFill>
        <p:spPr bwMode="auto">
          <a:xfrm>
            <a:off x="35496" y="4281171"/>
            <a:ext cx="1833990" cy="2532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s://u.9111s.ru/uploads/202107/12/5b6082481cc98810c0e534b09e8c65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r="4739" b="5006"/>
          <a:stretch/>
        </p:blipFill>
        <p:spPr bwMode="auto">
          <a:xfrm>
            <a:off x="2627784" y="4455866"/>
            <a:ext cx="3073829" cy="2213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1907704" y="5301208"/>
            <a:ext cx="648072" cy="504056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852673" y="4350583"/>
            <a:ext cx="3255831" cy="24314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chemeClr val="tx2"/>
                </a:solidFill>
              </a:rPr>
              <a:t>За то терплю, что стараюсь защитить труд Петра Великого, чтобы выучились россияне, чтобы показали свое достоинство.</a:t>
            </a:r>
          </a:p>
          <a:p>
            <a:pPr algn="r"/>
            <a:endParaRPr lang="ru-RU" sz="800" b="1" i="1" dirty="0" smtClean="0">
              <a:solidFill>
                <a:schemeClr val="tx2"/>
              </a:solidFill>
            </a:endParaRPr>
          </a:p>
          <a:p>
            <a:pPr algn="r"/>
            <a:r>
              <a:rPr lang="ru-RU" sz="2000" b="1" i="1" dirty="0" smtClean="0">
                <a:solidFill>
                  <a:schemeClr val="tx2"/>
                </a:solidFill>
              </a:rPr>
              <a:t>М.В. Ломоносов </a:t>
            </a:r>
            <a:endParaRPr lang="ru-RU" sz="20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832058"/>
            <a:ext cx="8928992" cy="566308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Сейчас Академия построена по научно-отраслевому и территориальному принципу и включает 13 отделений РАН (по областям науки) и 4 региональных отделения РАН, а также 15 региональных научных центров РАН. В состав РАН входят многочисленные институты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</a:p>
          <a:p>
            <a:pPr algn="ctr"/>
            <a:endParaRPr lang="ru-RU" sz="800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Руководящими органами на уровне академии в целом являются Общее собрание и Президиум РАН, а на уровне каждого отраслевого отделения — Общее собрание данного отделения, руководители его секций и академик-секретарь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  <a:r>
              <a:rPr lang="ru-RU" b="1" dirty="0">
                <a:solidFill>
                  <a:schemeClr val="tx2"/>
                </a:solidFill>
              </a:rPr>
              <a:t> В состав Российской академии наук входят действительные члены (академики) и члены-корреспонденты (членкоры). </a:t>
            </a:r>
          </a:p>
          <a:p>
            <a:pPr algn="ctr"/>
            <a:endParaRPr lang="ru-RU" sz="800" b="1" dirty="0">
              <a:solidFill>
                <a:schemeClr val="tx2"/>
              </a:solidFill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Нынешний состав Президиума Российской академии наук был сформирован </a:t>
            </a:r>
            <a:r>
              <a:rPr lang="ru-RU" b="1" dirty="0" smtClean="0">
                <a:solidFill>
                  <a:schemeClr val="tx2"/>
                </a:solidFill>
              </a:rPr>
              <a:t>19-22 </a:t>
            </a:r>
            <a:r>
              <a:rPr lang="ru-RU" b="1" dirty="0">
                <a:solidFill>
                  <a:schemeClr val="tx2"/>
                </a:solidFill>
              </a:rPr>
              <a:t>сентября 2022 года. </a:t>
            </a:r>
            <a:r>
              <a:rPr lang="ru-RU" b="1" dirty="0" smtClean="0">
                <a:solidFill>
                  <a:schemeClr val="tx2"/>
                </a:solidFill>
              </a:rPr>
              <a:t>Президентом является Геннадий Яковлевич Красников.</a:t>
            </a:r>
          </a:p>
          <a:p>
            <a:pPr algn="ctr"/>
            <a:endParaRPr lang="ru-RU" sz="800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Главная </a:t>
            </a:r>
            <a:r>
              <a:rPr lang="ru-RU" b="1" dirty="0">
                <a:solidFill>
                  <a:schemeClr val="tx2"/>
                </a:solidFill>
              </a:rPr>
              <a:t>обязанность членов Российской академии наук состоит в том, чтобы обогащать науку новыми достижениями. Члены РАН пожизненно избираются общим собранием академии. Действительными членами РАН избираются </a:t>
            </a:r>
            <a:r>
              <a:rPr lang="ru-RU" b="1" dirty="0" smtClean="0">
                <a:solidFill>
                  <a:schemeClr val="tx2"/>
                </a:solidFill>
              </a:rPr>
              <a:t>ученые</a:t>
            </a:r>
            <a:r>
              <a:rPr lang="ru-RU" b="1" dirty="0">
                <a:solidFill>
                  <a:schemeClr val="tx2"/>
                </a:solidFill>
              </a:rPr>
              <a:t>, обогатившие науку трудами первостепенного научного значения. Членами-корреспондентами РАН </a:t>
            </a:r>
            <a:r>
              <a:rPr lang="ru-RU" b="1" dirty="0" smtClean="0">
                <a:solidFill>
                  <a:schemeClr val="tx2"/>
                </a:solidFill>
              </a:rPr>
              <a:t>– ученые</a:t>
            </a:r>
            <a:r>
              <a:rPr lang="ru-RU" b="1" dirty="0">
                <a:solidFill>
                  <a:schemeClr val="tx2"/>
                </a:solidFill>
              </a:rPr>
              <a:t>, обогатившие науку выдающимися научными </a:t>
            </a:r>
            <a:r>
              <a:rPr lang="ru-RU" b="1" dirty="0" smtClean="0">
                <a:solidFill>
                  <a:schemeClr val="tx2"/>
                </a:solidFill>
              </a:rPr>
              <a:t>трудами. </a:t>
            </a:r>
            <a:r>
              <a:rPr lang="ru-RU" b="1" dirty="0">
                <a:solidFill>
                  <a:schemeClr val="tx2"/>
                </a:solidFill>
              </a:rPr>
              <a:t>Академиками и членкорами РАН могут стать только граждане </a:t>
            </a:r>
            <a:r>
              <a:rPr lang="ru-RU" b="1" dirty="0" smtClean="0">
                <a:solidFill>
                  <a:schemeClr val="tx2"/>
                </a:solidFill>
              </a:rPr>
              <a:t>РФ; </a:t>
            </a:r>
            <a:r>
              <a:rPr lang="ru-RU" b="1" dirty="0">
                <a:solidFill>
                  <a:schemeClr val="tx2"/>
                </a:solidFill>
              </a:rPr>
              <a:t>выдающиеся зарубежные </a:t>
            </a:r>
            <a:r>
              <a:rPr lang="ru-RU" b="1" dirty="0" smtClean="0">
                <a:solidFill>
                  <a:schemeClr val="tx2"/>
                </a:solidFill>
              </a:rPr>
              <a:t>ученые </a:t>
            </a:r>
            <a:r>
              <a:rPr lang="ru-RU" b="1" dirty="0">
                <a:solidFill>
                  <a:schemeClr val="tx2"/>
                </a:solidFill>
              </a:rPr>
              <a:t>могут получить статус иностранных членов РАН.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75456" y="116632"/>
            <a:ext cx="8229600" cy="576064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Современность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ncharuk\Desktop\Выставка 300 лет РАН\1679747827_bogatyr-club-p-trikolor-fon-dlya-prezentatsii-instagra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32695" cy="692696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А</a:t>
            </a:r>
            <a:r>
              <a:rPr lang="ru-RU" sz="2400" b="1" dirty="0" smtClean="0">
                <a:solidFill>
                  <a:schemeClr val="tx2"/>
                </a:solidFill>
              </a:rPr>
              <a:t>кадемики РАН – лауреаты Нобелевской премии (в список не включены </a:t>
            </a:r>
            <a:r>
              <a:rPr lang="ru-RU" sz="2400" b="1" dirty="0">
                <a:solidFill>
                  <a:schemeClr val="tx2"/>
                </a:solidFill>
              </a:rPr>
              <a:t>иностранные члены Академии наук </a:t>
            </a:r>
            <a:r>
              <a:rPr lang="ru-RU" sz="2400" b="1" dirty="0" smtClean="0">
                <a:solidFill>
                  <a:schemeClr val="tx2"/>
                </a:solidFill>
              </a:rPr>
              <a:t>СССР)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21" y="3378478"/>
            <a:ext cx="2790187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И.П. Павлов, медицина</a:t>
            </a:r>
            <a:r>
              <a:rPr lang="ru-RU" sz="1600" b="1" dirty="0"/>
              <a:t>, 1904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2" y="764704"/>
            <a:ext cx="1947578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3059832" y="3378478"/>
            <a:ext cx="3062057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И.И. Мечников, медицина</a:t>
            </a:r>
            <a:r>
              <a:rPr lang="ru-RU" sz="1600" b="1" dirty="0"/>
              <a:t>, </a:t>
            </a:r>
            <a:r>
              <a:rPr lang="ru-RU" sz="1600" b="1" dirty="0" smtClean="0"/>
              <a:t>1908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42426" y="3378478"/>
            <a:ext cx="2766078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И.А. Бунин, литература, 1933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6474822"/>
            <a:ext cx="2568460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Н.Н. Семенов, химия, 1956</a:t>
            </a:r>
            <a:endParaRPr lang="ru-RU" sz="1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64704"/>
            <a:ext cx="1944216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57" y="764704"/>
            <a:ext cx="1944216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3402210" y="6474822"/>
            <a:ext cx="2321918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И.Е. Тамм, физика, 1958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56763" y="6474822"/>
            <a:ext cx="2495170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b="1" dirty="0" smtClean="0"/>
              <a:t>И.М. Франк, физика, 1958</a:t>
            </a:r>
            <a:endParaRPr lang="ru-RU" sz="16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2" y="3861048"/>
            <a:ext cx="1947578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39120"/>
            <a:ext cx="1944216" cy="261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39120"/>
            <a:ext cx="1944216" cy="261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8753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6182</Words>
  <Application>Microsoft Office PowerPoint</Application>
  <PresentationFormat>Экран (4:3)</PresentationFormat>
  <Paragraphs>173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История</vt:lpstr>
      <vt:lpstr>История</vt:lpstr>
      <vt:lpstr>История</vt:lpstr>
      <vt:lpstr>Презентация PowerPoint</vt:lpstr>
      <vt:lpstr>Современность</vt:lpstr>
      <vt:lpstr>Академики РАН – лауреаты Нобелевской премии (в список не включены иностранные члены Академии наук СССР)</vt:lpstr>
      <vt:lpstr>Академики РАН – лауреаты Нобелевской премии (в список не включены иностранные члены Академии наук СССР)</vt:lpstr>
      <vt:lpstr>Академики РАН – лауреаты Нобелевской премии (в список не включены иностранные члены Академии наук СССР)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Книги, доступные читателям МГГЭУ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Гончарук Татьяна Валерьевна</dc:creator>
  <cp:lastModifiedBy>Гончарук Татьяна Валерьевна</cp:lastModifiedBy>
  <cp:revision>134</cp:revision>
  <dcterms:created xsi:type="dcterms:W3CDTF">2024-01-19T06:52:20Z</dcterms:created>
  <dcterms:modified xsi:type="dcterms:W3CDTF">2024-01-25T13:52:47Z</dcterms:modified>
</cp:coreProperties>
</file>