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0" r:id="rId5"/>
    <p:sldId id="261" r:id="rId6"/>
    <p:sldId id="262" r:id="rId7"/>
    <p:sldId id="270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65" r:id="rId16"/>
    <p:sldId id="266" r:id="rId17"/>
    <p:sldId id="271" r:id="rId18"/>
    <p:sldId id="259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>
      <p:cViewPr>
        <p:scale>
          <a:sx n="80" d="100"/>
          <a:sy n="80" d="100"/>
        </p:scale>
        <p:origin x="-2502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B879-2B97-4059-A716-265B907A6452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5603-E5B3-4396-9EB0-114FE295C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90858"/>
      </p:ext>
    </p:extLst>
  </p:cSld>
  <p:clrMapOvr>
    <a:masterClrMapping/>
  </p:clrMapOvr>
  <p:transition spd="slow">
    <p:pull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B879-2B97-4059-A716-265B907A6452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5603-E5B3-4396-9EB0-114FE295C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ll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znanium.com/catalog/product/512489" TargetMode="External" /><Relationship Id="rId3" Type="http://schemas.openxmlformats.org/officeDocument/2006/relationships/hyperlink" Target="https://urait.ru/bcode/567232" TargetMode="External" /><Relationship Id="rId4" Type="http://schemas.openxmlformats.org/officeDocument/2006/relationships/image" Target="../media/image26.jpeg" /><Relationship Id="rId5" Type="http://schemas.openxmlformats.org/officeDocument/2006/relationships/image" Target="../media/image2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urait.ru/bcode/566482" TargetMode="External" /><Relationship Id="rId3" Type="http://schemas.openxmlformats.org/officeDocument/2006/relationships/image" Target="../media/image2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233519" y="174096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Знаток человеческой души</a:t>
            </a:r>
            <a:br>
              <a:rPr lang="ru-RU" b="1" smtClean="0"/>
            </a:br>
            <a:r>
              <a:rPr lang="ru-RU" b="1"/>
              <a:t>(155 лет со дня рождения Александра Ивановича </a:t>
            </a:r>
            <a:r>
              <a:rPr lang="ru-RU" b="1" smtClean="0"/>
              <a:t>Куприна)</a:t>
            </a:r>
            <a:endParaRPr lang="ru-RU" b="1"/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>
          <a:xfrm>
            <a:off x="3365866" y="3054416"/>
            <a:ext cx="5544616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>
                <a:solidFill>
                  <a:schemeClr val="tx1"/>
                </a:solidFill>
              </a:rPr>
              <a:t>Больше всего я стыжусь лжи, всегда идущей от трусости и </a:t>
            </a:r>
            <a:r>
              <a:rPr lang="ru-RU" b="1" i="1" smtClean="0">
                <a:solidFill>
                  <a:schemeClr val="tx1"/>
                </a:solidFill>
              </a:rPr>
              <a:t>слабости.</a:t>
            </a:r>
            <a:endParaRPr lang="ru-RU" b="1" i="1">
              <a:solidFill>
                <a:schemeClr val="tx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3635896" y="6012577"/>
            <a:ext cx="278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smtClean="0"/>
              <a:t>(1870-1938 гг.)</a:t>
            </a:r>
            <a:endParaRPr lang="ru-RU" sz="3200" b="1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24" y="2326160"/>
            <a:ext cx="3044056" cy="427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35639"/>
      </p:ext>
    </p:extLst>
  </p:cSld>
  <p:clrMapOvr>
    <a:masterClrMapping/>
  </p:clrMapOvr>
  <p:transition spd="slow">
    <p:pull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Русская литература ХХ </a:t>
            </a:r>
            <a:r>
              <a:rPr lang="ru-RU" sz="1600" b="1" smtClean="0"/>
              <a:t>века. Хрестоматия: </a:t>
            </a:r>
            <a:r>
              <a:rPr lang="ru-RU" sz="1600" b="1"/>
              <a:t>в </a:t>
            </a:r>
            <a:r>
              <a:rPr lang="ru-RU" sz="1600" b="1" smtClean="0"/>
              <a:t>помощь </a:t>
            </a:r>
            <a:r>
              <a:rPr lang="ru-RU" sz="1600" b="1" err="1"/>
              <a:t>учащ</a:t>
            </a:r>
            <a:r>
              <a:rPr lang="ru-RU" sz="1600" b="1" smtClean="0"/>
              <a:t>. юридич. колледжа </a:t>
            </a:r>
            <a:r>
              <a:rPr lang="ru-RU" sz="1600" b="1"/>
              <a:t>и абитуриентам. Том 4 / </a:t>
            </a:r>
            <a:r>
              <a:rPr lang="ru-RU" sz="1600" b="1" smtClean="0"/>
              <a:t>И.А. Бунин, А.И. Куприн, М. Горький (А.М. Пешков [</a:t>
            </a:r>
            <a:r>
              <a:rPr lang="ru-RU" sz="1600" b="1"/>
              <a:t>и др</a:t>
            </a:r>
            <a:r>
              <a:rPr lang="ru-RU" sz="1600" b="1" smtClean="0"/>
              <a:t>.].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РПА, 2007. – 515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издание включены полные тексты и отрывки литературных произведений, предусмотренных программой по литературе, рекомендуемой Министерством образования РФ.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А.И</a:t>
            </a:r>
            <a:r>
              <a:rPr lang="ru-RU" sz="1600" b="1" smtClean="0"/>
              <a:t>. Избранное. Повести. Юнкера. Рассказы </a:t>
            </a:r>
            <a:r>
              <a:rPr lang="ru-RU" sz="1600" b="1"/>
              <a:t>/ А. И. </a:t>
            </a:r>
            <a:r>
              <a:rPr lang="ru-RU" sz="1600" b="1" smtClean="0"/>
              <a:t>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Терра, 2002. – 623 с. – (Сокровища мировой </a:t>
            </a:r>
            <a:r>
              <a:rPr lang="ru-RU" sz="1600" b="1" smtClean="0"/>
              <a:t>литературы; </a:t>
            </a:r>
            <a:r>
              <a:rPr lang="ru-RU" sz="1600" b="1"/>
              <a:t>Русская литература ХХ века).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А.И. Куприн – замечательный российский писатель, творчество которого отличается тончайшим и вместе с тем поразительно реалистичным изображением самых разных областей жизни. В состав сборника вошли знаменитые повести: «Олеся», «Поединок», «Суламифь», «Гранатовый браслет», а также роман «Юнкера» и рассказы, написанные                      А.И. Куприным в разные годы.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t="34000" r="19240" b="9334"/>
          <a:stretch>
            <a:fillRect/>
          </a:stretch>
        </p:blipFill>
        <p:spPr bwMode="auto">
          <a:xfrm>
            <a:off x="188773" y="871913"/>
            <a:ext cx="1948960" cy="2701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38266" r="29805" b="11377"/>
          <a:stretch>
            <a:fillRect/>
          </a:stretch>
        </p:blipFill>
        <p:spPr bwMode="auto">
          <a:xfrm>
            <a:off x="179511" y="3861048"/>
            <a:ext cx="1958221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46138"/>
      </p:ext>
    </p:extLst>
  </p:cSld>
  <p:clrMapOvr>
    <a:masterClrMapping/>
  </p:clrMapOvr>
  <p:transition spd="slow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Поединок: </a:t>
            </a:r>
            <a:r>
              <a:rPr lang="ru-RU" sz="1600" b="1"/>
              <a:t>повести и рассказы / </a:t>
            </a:r>
            <a:r>
              <a:rPr lang="ru-RU" sz="1600" b="1" smtClean="0"/>
              <a:t>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Мир </a:t>
            </a:r>
            <a:r>
              <a:rPr lang="ru-RU" sz="1600" b="1" smtClean="0"/>
              <a:t>книги, </a:t>
            </a:r>
            <a:r>
              <a:rPr lang="ru-RU" sz="1600" b="1"/>
              <a:t>2005. – 399 с. </a:t>
            </a:r>
            <a:r>
              <a:rPr lang="ru-RU" sz="1600" b="1" smtClean="0"/>
              <a:t>– </a:t>
            </a:r>
            <a:r>
              <a:rPr lang="ru-RU" sz="1600" b="1"/>
              <a:t>(Бриллиантовая коллекция).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Александр Иванович Куприн (1870-1938) - выдающийся российский писатель, творчество которого отличается тончайшим изображением самых разных областей жизни; произведения Куприна </a:t>
            </a:r>
            <a:r>
              <a:rPr lang="ru-RU" sz="1600" b="1" smtClean="0"/>
              <a:t>– своеобразная </a:t>
            </a:r>
            <a:r>
              <a:rPr lang="ru-RU" sz="1600" b="1"/>
              <a:t>энциклопедия жизневедения </a:t>
            </a:r>
            <a:r>
              <a:rPr lang="ru-RU" sz="1600" b="1" smtClean="0"/>
              <a:t>– </a:t>
            </a:r>
            <a:r>
              <a:rPr lang="ru-RU" sz="1600" b="1"/>
              <a:t>основаны на пережитом, увиденном и </a:t>
            </a:r>
            <a:r>
              <a:rPr lang="ru-RU" sz="1600" b="1" smtClean="0"/>
              <a:t>прочувствованном им </a:t>
            </a:r>
            <a:r>
              <a:rPr lang="ru-RU" sz="1600" b="1"/>
              <a:t>самим</a:t>
            </a:r>
            <a:r>
              <a:rPr lang="ru-RU" sz="1600" b="1" smtClean="0"/>
              <a:t>. </a:t>
            </a:r>
            <a:r>
              <a:rPr lang="ru-RU" sz="1600" b="1"/>
              <a:t>В данный том вошел роман "Поединок", а также избранные повести и рассказы </a:t>
            </a:r>
            <a:r>
              <a:rPr lang="ru-RU" sz="1600" b="1" smtClean="0"/>
              <a:t>писателя.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 Рассказы и повести / А.И. Куприн. </a:t>
            </a:r>
            <a:r>
              <a:rPr lang="ru-RU" sz="1600" b="1"/>
              <a:t>– М</a:t>
            </a:r>
            <a:r>
              <a:rPr lang="ru-RU" sz="1600" b="1" smtClean="0"/>
              <a:t>.: Правда, </a:t>
            </a:r>
            <a:r>
              <a:rPr lang="ru-RU" sz="1600" b="1"/>
              <a:t>1979. – 495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 В книге представлены повести «Поединок» и «Гранатовый браслет»; а также рассказы: «Куст сирени», «К славе», «Детский сад», «Allez!», «На покое», «Тост», «Гамбринус», «Слон», «Святая ложь», «Храбрые беглецы», «Синяя звезда» и «Ольга Сур».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1" t="4302" r="9294" b="2429"/>
          <a:stretch>
            <a:fillRect/>
          </a:stretch>
        </p:blipFill>
        <p:spPr bwMode="auto">
          <a:xfrm>
            <a:off x="251519" y="758902"/>
            <a:ext cx="1886213" cy="2886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789040"/>
            <a:ext cx="1886214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07"/>
      </p:ext>
    </p:extLst>
  </p:cSld>
  <p:clrMapOvr>
    <a:masterClrMapping/>
  </p:clrMapOvr>
  <p:transition spd="slow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А.И</a:t>
            </a:r>
            <a:r>
              <a:rPr lang="ru-RU" sz="1600" b="1" smtClean="0"/>
              <a:t>. </a:t>
            </a:r>
            <a:r>
              <a:rPr lang="ru-RU" sz="1600" b="1"/>
              <a:t>Повести / </a:t>
            </a:r>
            <a:r>
              <a:rPr lang="ru-RU" sz="1600" b="1" smtClean="0"/>
              <a:t>А.И</a:t>
            </a:r>
            <a:r>
              <a:rPr lang="ru-RU" sz="1600" b="1"/>
              <a:t>. Куприн. – </a:t>
            </a:r>
            <a:r>
              <a:rPr lang="ru-RU" sz="1600" b="1" smtClean="0"/>
              <a:t>Москва: </a:t>
            </a:r>
            <a:r>
              <a:rPr lang="ru-RU" sz="1600" b="1"/>
              <a:t>Московский рабочий, 1978. – 352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непосредственный</a:t>
            </a:r>
            <a:r>
              <a:rPr lang="ru-RU" sz="1600" b="1"/>
              <a:t>. </a:t>
            </a:r>
            <a:r>
              <a:rPr lang="ru-RU" sz="1600" b="1" smtClean="0"/>
              <a:t> 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книгу вошли повести </a:t>
            </a:r>
            <a:r>
              <a:rPr lang="ru-RU" sz="1600" b="1" smtClean="0"/>
              <a:t>«Олеся», «Поединок», «Гранатовый браслет». 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/>
              <a:t>Куприн</a:t>
            </a:r>
            <a:r>
              <a:rPr lang="ru-RU" sz="1600" b="1"/>
              <a:t>, </a:t>
            </a:r>
            <a:r>
              <a:rPr lang="ru-RU" sz="1600" b="1" smtClean="0"/>
              <a:t>А.И. Изумруд: </a:t>
            </a:r>
            <a:r>
              <a:rPr lang="ru-RU" sz="1600" b="1"/>
              <a:t>рассказы и повесть / </a:t>
            </a:r>
            <a:r>
              <a:rPr lang="ru-RU" sz="1600" b="1" smtClean="0"/>
              <a:t>А.И</a:t>
            </a:r>
            <a:r>
              <a:rPr lang="ru-RU" sz="1600" b="1"/>
              <a:t>. </a:t>
            </a:r>
            <a:r>
              <a:rPr lang="ru-RU" sz="1600" b="1" smtClean="0"/>
              <a:t>Куприн. </a:t>
            </a:r>
            <a:r>
              <a:rPr lang="ru-RU" sz="1600" b="1"/>
              <a:t>– </a:t>
            </a:r>
            <a:r>
              <a:rPr lang="ru-RU" sz="1600" b="1" smtClean="0"/>
              <a:t>Ленинград: </a:t>
            </a:r>
            <a:r>
              <a:rPr lang="ru-RU" sz="1600" b="1"/>
              <a:t>Детская литература, 1981. – 496 с</a:t>
            </a:r>
            <a:r>
              <a:rPr lang="ru-RU" sz="1600" b="1" smtClean="0"/>
              <a:t>. – </a:t>
            </a:r>
            <a:r>
              <a:rPr lang="ru-RU" sz="1600" b="1"/>
              <a:t>(Школьная библиотека</a:t>
            </a:r>
            <a:r>
              <a:rPr lang="ru-RU" sz="1600" b="1" smtClean="0"/>
              <a:t>).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 Сборник широко известных, лучших произведений писателя. В книге представлена повесть «Олеся» и рассказы: «Куст сирени», «Собачье счастье», «Барбос и Жулька», «Брегет», «Чудесный доктор», «В недрах земли», «В цирке», «Белый пудель», «Демир-Кая» и другие. Издание проиллюстрировано.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40732" r="34458" b="10094"/>
          <a:stretch>
            <a:fillRect/>
          </a:stretch>
        </p:blipFill>
        <p:spPr bwMode="auto">
          <a:xfrm>
            <a:off x="190005" y="836712"/>
            <a:ext cx="1947728" cy="2655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933056"/>
            <a:ext cx="1954962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04006"/>
      </p:ext>
    </p:extLst>
  </p:cSld>
  <p:clrMapOvr>
    <a:masterClrMapping/>
  </p:clrMapOvr>
  <p:transition spd="slow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Куприна, </a:t>
            </a:r>
            <a:r>
              <a:rPr lang="ru-RU" sz="1600" b="1" smtClean="0"/>
              <a:t>К.А. Куприн – </a:t>
            </a:r>
            <a:r>
              <a:rPr lang="ru-RU" sz="1600" b="1"/>
              <a:t>мой </a:t>
            </a:r>
            <a:r>
              <a:rPr lang="ru-RU" sz="1600" b="1" smtClean="0"/>
              <a:t>отец: </a:t>
            </a:r>
            <a:r>
              <a:rPr lang="ru-RU" sz="1600" b="1"/>
              <a:t>воспоминания / </a:t>
            </a:r>
            <a:r>
              <a:rPr lang="ru-RU" sz="1600" b="1" smtClean="0"/>
              <a:t>К.А. Куприна. – </a:t>
            </a:r>
            <a:r>
              <a:rPr lang="ru-RU" sz="1600" b="1"/>
              <a:t>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1979. – 287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  <a:p>
            <a:pPr algn="ctr"/>
            <a:endParaRPr lang="ru-RU" sz="1600" b="1"/>
          </a:p>
          <a:p>
            <a:pPr algn="ctr"/>
            <a:r>
              <a:rPr lang="ru-RU" sz="1600" b="1"/>
              <a:t>В своей книге </a:t>
            </a:r>
            <a:r>
              <a:rPr lang="ru-RU" sz="1600" b="1" smtClean="0"/>
              <a:t>К.А. </a:t>
            </a:r>
            <a:r>
              <a:rPr lang="ru-RU" sz="1600" b="1"/>
              <a:t>Куприна, дочь замечательного русского </a:t>
            </a:r>
            <a:r>
              <a:rPr lang="ru-RU" sz="1600" b="1" smtClean="0"/>
              <a:t>писателя, воссоздает </a:t>
            </a:r>
            <a:r>
              <a:rPr lang="ru-RU" sz="1600" b="1"/>
              <a:t>его живой, обаятельный характер, его образ жизни и привычки, показывает его в отношениях с самыми разным людьми. Автор говорит также </a:t>
            </a:r>
            <a:r>
              <a:rPr lang="ru-RU" sz="1600" b="1" smtClean="0"/>
              <a:t>об </a:t>
            </a:r>
            <a:r>
              <a:rPr lang="ru-RU" sz="1600" b="1"/>
              <a:t>окружении Куприных в России и за границей. В книге </a:t>
            </a:r>
            <a:r>
              <a:rPr lang="ru-RU" sz="1600" b="1" smtClean="0"/>
              <a:t>приведены интересные архивные свидетельства. Подробно </a:t>
            </a:r>
            <a:r>
              <a:rPr lang="ru-RU" sz="1600" b="1"/>
              <a:t>говорится о последнем годе жизни А.И</a:t>
            </a:r>
            <a:r>
              <a:rPr lang="ru-RU" sz="1600" b="1" smtClean="0"/>
              <a:t>. Куприна </a:t>
            </a:r>
            <a:r>
              <a:rPr lang="ru-RU" sz="1600" b="1"/>
              <a:t>на родине.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Гранатовый </a:t>
            </a:r>
            <a:r>
              <a:rPr lang="ru-RU" sz="1600" b="1"/>
              <a:t>браслет / </a:t>
            </a:r>
            <a:r>
              <a:rPr lang="ru-RU" sz="1600" b="1" smtClean="0"/>
              <a:t>А.И. Куприн. </a:t>
            </a:r>
            <a:r>
              <a:rPr lang="ru-RU" sz="1600" b="1"/>
              <a:t>– </a:t>
            </a:r>
            <a:r>
              <a:rPr lang="ru-RU" sz="1600" b="1" smtClean="0"/>
              <a:t>Москва: </a:t>
            </a:r>
            <a:r>
              <a:rPr lang="ru-RU" sz="1600" b="1" err="1"/>
              <a:t>Эксмо, 2022. – 432 с. – (Всемирная литература (с картинкой)).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Тема всепоглощающей любви человека, захватывающей его сразу, целиком и всю его душу, воплощена в лучших произведения Александра Куприна о любви, включенных в эту книгу</a:t>
            </a:r>
            <a:r>
              <a:rPr lang="ru-RU" sz="1600" b="1" smtClean="0"/>
              <a:t>. Издание содержит повести «Олеся», «Поединок», «Суламифь», «Гранатовый браслет».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836712"/>
            <a:ext cx="1886894" cy="2743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4" t="3044" r="17544" b="12042"/>
          <a:stretch>
            <a:fillRect/>
          </a:stretch>
        </p:blipFill>
        <p:spPr bwMode="auto">
          <a:xfrm>
            <a:off x="251520" y="3789041"/>
            <a:ext cx="1886213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33752"/>
      </p:ext>
    </p:extLst>
  </p:cSld>
  <p:clrMapOvr>
    <a:masterClrMapping/>
  </p:clrMapOvr>
  <p:transition spd="slow">
    <p:pull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Хрестоматия критических </a:t>
            </a:r>
            <a:r>
              <a:rPr lang="ru-RU" sz="1600" b="1" smtClean="0"/>
              <a:t>материалов: </a:t>
            </a:r>
            <a:r>
              <a:rPr lang="ru-RU" sz="1600" b="1"/>
              <a:t>русская литература рубежа XIX - начала XX веков / сост</a:t>
            </a:r>
            <a:r>
              <a:rPr lang="ru-RU" sz="1600" b="1" smtClean="0"/>
              <a:t>. Л.Ю. Алиева </a:t>
            </a:r>
            <a:r>
              <a:rPr lang="ru-RU" sz="1600" b="1"/>
              <a:t>и Т.В</a:t>
            </a:r>
            <a:r>
              <a:rPr lang="ru-RU" sz="1600" b="1" smtClean="0"/>
              <a:t>. Торкунова</a:t>
            </a:r>
            <a:r>
              <a:rPr lang="ru-RU" sz="1600" b="1"/>
              <a:t>. – М</a:t>
            </a:r>
            <a:r>
              <a:rPr lang="ru-RU" sz="1600" b="1" smtClean="0"/>
              <a:t>.: Рольф: </a:t>
            </a:r>
            <a:r>
              <a:rPr lang="ru-RU" sz="1600" b="1"/>
              <a:t>Айрис-пресс, 1999. – 496 с.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сборник включены литературно-критические статьи, выступления, письма, эссе, посвященные творчеству русских писателей 2-й половины XIX </a:t>
            </a:r>
            <a:r>
              <a:rPr lang="ru-RU" sz="1600" b="1" smtClean="0"/>
              <a:t>– </a:t>
            </a:r>
            <a:r>
              <a:rPr lang="ru-RU" sz="1600" b="1"/>
              <a:t>1-й половины XX </a:t>
            </a:r>
            <a:r>
              <a:rPr lang="ru-RU" sz="1600" b="1" smtClean="0"/>
              <a:t>веков. Составители </a:t>
            </a:r>
            <a:r>
              <a:rPr lang="ru-RU" sz="1600" b="1"/>
              <a:t>включили в книгу как классические </a:t>
            </a:r>
            <a:r>
              <a:rPr lang="ru-RU" sz="1600" b="1" smtClean="0"/>
              <a:t>произведения, так </a:t>
            </a:r>
            <a:r>
              <a:rPr lang="ru-RU" sz="1600" b="1"/>
              <a:t>и работы известных мыслителей XX века, по-новому представляющих творчество русских писателей и поэтов</a:t>
            </a:r>
            <a:r>
              <a:rPr lang="ru-RU" sz="1600" b="1" smtClean="0"/>
              <a:t>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Волков, </a:t>
            </a:r>
            <a:r>
              <a:rPr lang="ru-RU" sz="1600" b="1" smtClean="0"/>
              <a:t>А.А. Творчество </a:t>
            </a:r>
            <a:r>
              <a:rPr lang="ru-RU" sz="1600" b="1"/>
              <a:t>А.И</a:t>
            </a:r>
            <a:r>
              <a:rPr lang="ru-RU" sz="1600" b="1" smtClean="0"/>
              <a:t>. Куприна: </a:t>
            </a:r>
            <a:r>
              <a:rPr lang="ru-RU" sz="1600" b="1"/>
              <a:t>монография / </a:t>
            </a:r>
            <a:r>
              <a:rPr lang="ru-RU" sz="1600" b="1" smtClean="0"/>
              <a:t>А.А. Волков.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Советский писатель, 1962. – 432 с.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Автор </a:t>
            </a:r>
            <a:r>
              <a:rPr lang="ru-RU" sz="1600" b="1"/>
              <a:t>воссоздает облик </a:t>
            </a:r>
            <a:r>
              <a:rPr lang="ru-RU" sz="1600" b="1" smtClean="0"/>
              <a:t>А.И. Куприна </a:t>
            </a:r>
            <a:r>
              <a:rPr lang="ru-RU" sz="1600" b="1"/>
              <a:t>— человека и писателя, прослеживает эволюцию его творчества, поиски, достижения, горькие неудачи. Творчество Куприна рассматривается на широком фоне развития русской общественной мысли и литературно-политической борьбы. </a:t>
            </a:r>
            <a:r>
              <a:rPr lang="ru-RU" sz="1600" b="1" smtClean="0"/>
              <a:t>         А. Волков </a:t>
            </a:r>
            <a:r>
              <a:rPr lang="ru-RU" sz="1600" b="1"/>
              <a:t>показывает, как процесс общественного развития сказывался на эволюции мировоззрения и художественного метода писателя.</a:t>
            </a: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8" y="764704"/>
            <a:ext cx="1905000" cy="2801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5924" r="7632" b="2972"/>
          <a:stretch>
            <a:fillRect/>
          </a:stretch>
        </p:blipFill>
        <p:spPr bwMode="auto">
          <a:xfrm>
            <a:off x="218729" y="3861048"/>
            <a:ext cx="1905000" cy="2808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94056"/>
      </p:ext>
    </p:extLst>
  </p:cSld>
  <p:clrMapOvr>
    <a:masterClrMapping/>
  </p:clrMapOvr>
  <p:transition spd="slow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926723"/>
            <a:ext cx="6840760" cy="2214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А.И. Звезда Соломона [Электронный ресурс] / А.И. Куприн. - Москва : Инфра-М, 2014. - 85 с. - Текст : электронный. - URL: </a:t>
            </a:r>
            <a:r>
              <a:rPr lang="ru-RU" sz="1600" b="1">
                <a:hlinkClick r:id="rId2"/>
              </a:rPr>
              <a:t>https://</a:t>
            </a:r>
            <a:r>
              <a:rPr lang="ru-RU" sz="1600" b="1" smtClean="0">
                <a:hlinkClick r:id="rId2"/>
              </a:rPr>
              <a:t>znanium.com/catalog/product/512489</a:t>
            </a:r>
            <a:r>
              <a:rPr lang="ru-RU" sz="1600" b="1" smtClean="0"/>
              <a:t>. 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Фантастическая повесть, </a:t>
            </a:r>
            <a:r>
              <a:rPr lang="ru-RU" sz="1600" b="1"/>
              <a:t>впервые опубликованная в 1917 году под названием «Каждое желание» с посвящением Любе Корецкой. Под новым названием и с рядом исправлений рассказ </a:t>
            </a:r>
            <a:r>
              <a:rPr lang="ru-RU" sz="1600" b="1" smtClean="0"/>
              <a:t>вошел </a:t>
            </a:r>
            <a:r>
              <a:rPr lang="ru-RU" sz="1600" b="1"/>
              <a:t>в сборник «Звезда Соломона</a:t>
            </a:r>
            <a:r>
              <a:rPr lang="ru-RU" sz="1600" b="1" smtClean="0"/>
              <a:t>».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356992"/>
            <a:ext cx="6840760" cy="3312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А. И.  Гранатовый браслет. Избранные произведения / А. И. Куприн. — Москва : Издательство Юрайт, 2025. — 332 с. — (Памятники литературы). — ISBN 978-5-534-16212-7. — Текст : электронный // Образовательная платформа Юрайт [сайт]. — URL: </a:t>
            </a:r>
            <a:r>
              <a:rPr lang="ru-RU" sz="1600" b="1">
                <a:hlinkClick r:id="rId3"/>
              </a:rPr>
              <a:t>https://</a:t>
            </a:r>
            <a:r>
              <a:rPr lang="ru-RU" sz="1600" b="1" smtClean="0">
                <a:hlinkClick r:id="rId3"/>
              </a:rPr>
              <a:t>urait.ru/bcode/567232</a:t>
            </a:r>
            <a:r>
              <a:rPr lang="ru-RU" sz="1600" b="1" smtClean="0"/>
              <a:t>.</a:t>
            </a:r>
            <a:endParaRPr lang="ru-RU" sz="1600" b="1"/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/>
              <a:t>В книгу вошли самые известные произведения классика русской </a:t>
            </a:r>
            <a:r>
              <a:rPr lang="ru-RU" sz="1600" b="1" smtClean="0"/>
              <a:t>литературы. </a:t>
            </a:r>
            <a:r>
              <a:rPr lang="ru-RU" sz="1600" b="1"/>
              <a:t>«Гранатовый браслет» </a:t>
            </a:r>
            <a:r>
              <a:rPr lang="ru-RU" sz="1600" b="1" smtClean="0"/>
              <a:t>— </a:t>
            </a:r>
            <a:r>
              <a:rPr lang="ru-RU" sz="1600" b="1"/>
              <a:t>повесть о </a:t>
            </a:r>
            <a:r>
              <a:rPr lang="ru-RU" sz="1600" b="1" smtClean="0"/>
              <a:t>любви; </a:t>
            </a:r>
            <a:r>
              <a:rPr lang="ru-RU" sz="1600" b="1"/>
              <a:t>«Поединок</a:t>
            </a:r>
            <a:r>
              <a:rPr lang="ru-RU" sz="1600" b="1" smtClean="0"/>
              <a:t>», </a:t>
            </a:r>
            <a:r>
              <a:rPr lang="ru-RU" sz="1600" b="1"/>
              <a:t>события которого отображают социальные и нравственные проблемы армии и общества в целом; «Олеся» </a:t>
            </a:r>
            <a:r>
              <a:rPr lang="ru-RU" sz="1600" b="1" smtClean="0"/>
              <a:t>— </a:t>
            </a:r>
            <a:r>
              <a:rPr lang="ru-RU" sz="1600" b="1"/>
              <a:t>история трагической любви городского барина и деревенской девушки, которую считают ведьмой; «Суламифь</a:t>
            </a:r>
            <a:r>
              <a:rPr lang="ru-RU" sz="1600" b="1" smtClean="0"/>
              <a:t>» </a:t>
            </a:r>
            <a:r>
              <a:rPr lang="ru-RU" sz="1600" b="1"/>
              <a:t>— библейская история царя Соломона и юной красавицы Суламифи. Для широкого круга читателей.</a:t>
            </a:r>
            <a:endParaRPr lang="ru-RU" sz="1600" b="1" smtClean="0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2" y="795908"/>
            <a:ext cx="1905000" cy="2705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4711" r="7235" b="5697"/>
          <a:stretch>
            <a:fillRect/>
          </a:stretch>
        </p:blipFill>
        <p:spPr bwMode="auto">
          <a:xfrm>
            <a:off x="74712" y="3519430"/>
            <a:ext cx="1908910" cy="307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52529"/>
      </p:ext>
    </p:extLst>
  </p:cSld>
  <p:clrMapOvr>
    <a:masterClrMapping/>
  </p:clrMapOvr>
  <p:transition spd="slow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060848"/>
            <a:ext cx="6840760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Александрович, Ю.  После Чехова. Очерк молодой литературы последнего десятилетия (1898-1908) / Ю. Александрович. — Москва : Издательство Юрайт, 2025. — 181 с. — (Антология мысли). — ISBN 978-5-534-11525-3. — Текст : электронный // Образовательная платформа Юрайт [сайт]. — URL: </a:t>
            </a:r>
            <a:r>
              <a:rPr lang="ru-RU" sz="1600" b="1">
                <a:hlinkClick r:id="rId2"/>
              </a:rPr>
              <a:t>https://</a:t>
            </a:r>
            <a:r>
              <a:rPr lang="ru-RU" sz="1600" b="1" smtClean="0">
                <a:hlinkClick r:id="rId2"/>
              </a:rPr>
              <a:t>urait.ru/bcode/566482</a:t>
            </a:r>
            <a:r>
              <a:rPr lang="ru-RU" sz="1600" b="1" smtClean="0"/>
              <a:t>.</a:t>
            </a:r>
            <a:endParaRPr lang="ru-RU" sz="1600" b="1"/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В книге отражены различные настроения и духовные искания в русской литературе начала XX века, в частности, в творчестве Андреева, Куприна, Горького, а также в поэзии декадентов и символистов. Автор дает обзор русской литературы 1898—1908 годов, рассматривая литературный процесс периода «рубежа веков» в контексте наследия творчества Чехова, Достоевского и </a:t>
            </a:r>
            <a:r>
              <a:rPr lang="ru-RU" sz="1600" b="1" smtClean="0"/>
              <a:t>Гаршина.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4485" r="8819" b="7104"/>
          <a:stretch>
            <a:fillRect/>
          </a:stretch>
        </p:blipFill>
        <p:spPr bwMode="auto">
          <a:xfrm>
            <a:off x="164704" y="2024521"/>
            <a:ext cx="1894857" cy="313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64919"/>
      </p:ext>
    </p:extLst>
  </p:cSld>
  <p:clrMapOvr>
    <a:masterClrMapping/>
  </p:clrMapOvr>
  <p:transition spd="slow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692696"/>
            <a:ext cx="684076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 имел татарские корни по матери, чем очень гордился. На пике своей славы он иногда любил наряжаться в татарский халат и тюбетейку и ходить так в общественные места и к друзьям.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Интересные факты</a:t>
            </a:r>
            <a:endParaRPr lang="ru-RU" sz="3600" b="1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6840760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Перед тем как стать писателем, Александр Иванович </a:t>
            </a:r>
            <a:r>
              <a:rPr lang="ru-RU" sz="1600" b="1" smtClean="0"/>
              <a:t>успел </a:t>
            </a:r>
            <a:r>
              <a:rPr lang="ru-RU" sz="1600" b="1"/>
              <a:t>освоить множество профессий. Среди них – работа в цирке и рекламном агентстве. Он также был актером, журналистом, учителем, землемером, рыбаком. Ему все было интересно, и каждый раз хотелось попробовать себя в новом деле. Всего же за свою жизнь Куприн сменил около 20 профессий</a:t>
            </a:r>
            <a:r>
              <a:rPr lang="ru-RU" sz="1600" b="1" smtClean="0"/>
              <a:t>.</a:t>
            </a:r>
            <a:endParaRPr lang="ru-RU" sz="1600" b="1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789040"/>
            <a:ext cx="684076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Первая жена Куприна, Мария Карловна, замечала за писателем отсутствие порядка и неорганизованность, с чем беспрерывно боролась: обнаружив Александра Ивановича спящим в рабочее время, </a:t>
            </a:r>
            <a:r>
              <a:rPr lang="ru-RU" sz="1600" b="1" smtClean="0"/>
              <a:t>лишала </a:t>
            </a:r>
            <a:r>
              <a:rPr lang="ru-RU" sz="1600" b="1"/>
              <a:t>его завтрака; не пускала мужа домой без новых глав повести, над которой он работал</a:t>
            </a:r>
            <a:r>
              <a:rPr lang="ru-RU" sz="1600" b="1" smtClean="0"/>
              <a:t>.</a:t>
            </a:r>
            <a:endParaRPr lang="ru-RU" sz="1600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085184"/>
            <a:ext cx="68407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Самый первый памятник писателю был воздвигнут в Крымском поселке Балаклава в 2009 году. Куприн, будучи человеком добрым и неравнодушным к чужим судьбам, помог спрятаться матросам, участникам Очаковского восстания, </a:t>
            </a:r>
            <a:r>
              <a:rPr lang="ru-RU" sz="1600" b="1" smtClean="0"/>
              <a:t>спасая их </a:t>
            </a:r>
            <a:r>
              <a:rPr lang="ru-RU" sz="1600" b="1"/>
              <a:t>от расстрелов в 1905 году. В связи с чем и был поставлен этот памятник</a:t>
            </a:r>
            <a:r>
              <a:rPr lang="ru-RU" sz="1600" b="1" smtClean="0"/>
              <a:t>.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2100200268"/>
      </p:ext>
    </p:extLst>
  </p:cSld>
  <p:clrMapOvr>
    <a:masterClrMapping/>
  </p:clrMapOvr>
  <p:transition spd="slow">
    <p:pull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одзаголовок 2"/>
          <p:cNvSpPr>
            <a:spLocks noGrp="1"/>
          </p:cNvSpPr>
          <p:nvPr/>
        </p:nvSpPr>
        <p:spPr>
          <a:xfrm>
            <a:off x="3154389" y="2192389"/>
            <a:ext cx="5724128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i="1" smtClean="0">
                <a:solidFill>
                  <a:schemeClr val="tx1"/>
                </a:solidFill>
              </a:rPr>
              <a:t>Мало быть честным перед другими, надо быть честным перед самим собою.</a:t>
            </a:r>
          </a:p>
          <a:p>
            <a:pPr algn="r"/>
            <a:endParaRPr lang="ru-RU" sz="2800" b="1" i="1">
              <a:solidFill>
                <a:schemeClr val="tx1"/>
              </a:solidFill>
            </a:endParaRPr>
          </a:p>
          <a:p>
            <a:pPr algn="r"/>
            <a:r>
              <a:rPr lang="ru-RU" sz="2800" b="1" i="1" smtClean="0">
                <a:solidFill>
                  <a:schemeClr val="tx1"/>
                </a:solidFill>
              </a:rPr>
              <a:t>А.И. Куприн</a:t>
            </a:r>
            <a:endParaRPr lang="ru-RU" sz="2800" b="1" i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3020" b="41552"/>
          <a:stretch>
            <a:fillRect/>
          </a:stretch>
        </p:blipFill>
        <p:spPr bwMode="auto">
          <a:xfrm>
            <a:off x="395536" y="1089480"/>
            <a:ext cx="3384376" cy="4855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94758"/>
      </p:ext>
    </p:extLst>
  </p:cSld>
  <p:clrMapOvr>
    <a:masterClrMapping/>
  </p:clrMapOvr>
  <p:transition spd="slow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"/>
          <p:cNvSpPr>
            <a:spLocks noGrp="1"/>
          </p:cNvSpPr>
          <p:nvPr/>
        </p:nvSpPr>
        <p:spPr>
          <a:xfrm>
            <a:off x="827584" y="161206"/>
            <a:ext cx="7772400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Краткая биография</a:t>
            </a:r>
            <a:endParaRPr lang="ru-RU" sz="3600" b="1"/>
          </a:p>
        </p:txBody>
      </p:sp>
      <p:sp>
        <p:nvSpPr>
          <p:cNvPr id="12" name="Подзаголовок 2"/>
          <p:cNvSpPr>
            <a:spLocks noGrp="1"/>
          </p:cNvSpPr>
          <p:nvPr/>
        </p:nvSpPr>
        <p:spPr>
          <a:xfrm>
            <a:off x="467544" y="836712"/>
            <a:ext cx="8352928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Bef>
                <a:spcPct val="0"/>
              </a:spcBef>
            </a:pPr>
            <a:r>
              <a:rPr lang="ru-RU" sz="1600" b="1">
                <a:solidFill>
                  <a:schemeClr val="tx1"/>
                </a:solidFill>
              </a:rPr>
              <a:t>Родился Александр Иванович Куприн 26 августа (7 сентября) 1870 года в городе Наровчат (Пензенская губерния) в небогатой семье мелкого </a:t>
            </a:r>
            <a:r>
              <a:rPr lang="ru-RU" sz="1600" b="1" smtClean="0">
                <a:solidFill>
                  <a:schemeClr val="tx1"/>
                </a:solidFill>
              </a:rPr>
              <a:t>чиновника. 1871 </a:t>
            </a:r>
            <a:r>
              <a:rPr lang="ru-RU" sz="1600" b="1">
                <a:solidFill>
                  <a:schemeClr val="tx1"/>
                </a:solidFill>
              </a:rPr>
              <a:t>год был сложным в биографии Куприна: умер отец, и бедствующая семья переехала в Москву. </a:t>
            </a:r>
            <a:endParaRPr lang="ru-RU" sz="1600" b="1" smtClean="0">
              <a:solidFill>
                <a:schemeClr val="tx1"/>
              </a:solidFill>
            </a:endParaRP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В </a:t>
            </a:r>
            <a:r>
              <a:rPr lang="ru-RU" sz="1600" b="1">
                <a:solidFill>
                  <a:schemeClr val="tx1"/>
                </a:solidFill>
              </a:rPr>
              <a:t>шестилетнем возрасте Куприна отдали в класс Московского сиротского училища, из которого он вышел в 1880 году. После этого Александр Иванович учился в военной академии, Александровском военном училище. Время обучения описано в таких сочинениях Куприна, как «На переломе (Кадеты)», «Юнкера». «Последний дебют» – первая опубликованная повесть Куприна (1889 г.).С 1890 года был подпоручиком в пехотном полку. Во время службы были изданы многие очерки, рассказы, повести: «Дознание», «Лунной ночью», «Впотьмах</a:t>
            </a:r>
            <a:r>
              <a:rPr lang="ru-RU" sz="1600" b="1" smtClean="0">
                <a:solidFill>
                  <a:schemeClr val="tx1"/>
                </a:solidFill>
              </a:rPr>
              <a:t>». </a:t>
            </a:r>
            <a:endParaRPr lang="ru-RU" sz="1600" b="1" smtClean="0">
              <a:solidFill>
                <a:schemeClr val="tx1"/>
              </a:solidFill>
            </a:endParaRP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Спустя </a:t>
            </a:r>
            <a:r>
              <a:rPr lang="ru-RU" sz="1600" b="1">
                <a:solidFill>
                  <a:schemeClr val="tx1"/>
                </a:solidFill>
              </a:rPr>
              <a:t>четыре года, Куприн вышел в отставку. После этого писатель много путешествует по России, пробует себя в разных профессиях. В это время Александр Иванович познакомился с Иваном Буниным, Антоном Чеховым и Максимом Горьким</a:t>
            </a:r>
            <a:r>
              <a:rPr lang="ru-RU" sz="1600" b="1" smtClean="0">
                <a:solidFill>
                  <a:schemeClr val="tx1"/>
                </a:solidFill>
              </a:rPr>
              <a:t>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 </a:t>
            </a:r>
            <a:r>
              <a:rPr lang="ru-RU" sz="1600" b="1">
                <a:solidFill>
                  <a:schemeClr val="tx1"/>
                </a:solidFill>
              </a:rPr>
              <a:t>Свои рассказы тех времен Куприн строит на жизненных впечатлениях, почерпнутых во время странствий</a:t>
            </a:r>
            <a:r>
              <a:rPr lang="ru-RU" sz="1600" b="1" smtClean="0">
                <a:solidFill>
                  <a:schemeClr val="tx1"/>
                </a:solidFill>
              </a:rPr>
              <a:t>. Для </a:t>
            </a:r>
            <a:r>
              <a:rPr lang="ru-RU" sz="1600" b="1">
                <a:solidFill>
                  <a:schemeClr val="tx1"/>
                </a:solidFill>
              </a:rPr>
              <a:t>Александра Ивановича Куприна жизнь и творчество неразделимы. Не принимая политику военного коммунизма, писатель эмигрирует во Францию. </a:t>
            </a:r>
            <a:r>
              <a:rPr lang="ru-RU" sz="1600" b="1" smtClean="0">
                <a:solidFill>
                  <a:schemeClr val="tx1"/>
                </a:solidFill>
              </a:rPr>
              <a:t>Даже </a:t>
            </a:r>
            <a:r>
              <a:rPr lang="ru-RU" sz="1600" b="1">
                <a:solidFill>
                  <a:schemeClr val="tx1"/>
                </a:solidFill>
              </a:rPr>
              <a:t>после эмиграции писательский пыл не утихает, он пишет повести, рассказы, много статей и эссе. Несмотря на это, Куприн живет в материальной нужде и тоскует по родине. Лишь через 17 лет он возвращается в Россию. Тогда же публикуется последний очерк писателя – произведение «Москва родная</a:t>
            </a:r>
            <a:r>
              <a:rPr lang="ru-RU" sz="1600" b="1" smtClean="0">
                <a:solidFill>
                  <a:schemeClr val="tx1"/>
                </a:solidFill>
              </a:rPr>
              <a:t>». 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После </a:t>
            </a:r>
            <a:r>
              <a:rPr lang="ru-RU" sz="1600" b="1">
                <a:solidFill>
                  <a:schemeClr val="tx1"/>
                </a:solidFill>
              </a:rPr>
              <a:t>тяжелой болезни Куприн умирает 25 августа 1938 года. Писателя похоронили на Волковском кладбище в Ленинграде, рядом с могилой Ивана Тургенева</a:t>
            </a:r>
            <a:r>
              <a:rPr lang="ru-RU" sz="1600" b="1" smtClean="0">
                <a:solidFill>
                  <a:schemeClr val="tx1"/>
                </a:solidFill>
              </a:rPr>
              <a:t>.</a:t>
            </a:r>
            <a:endParaRPr lang="ru-RU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194"/>
      </p:ext>
    </p:extLst>
  </p:cSld>
  <p:clrMapOvr>
    <a:masterClrMapping/>
  </p:clrMapOvr>
  <p:transition spd="slow">
    <p:pull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"/>
          <p:cNvSpPr>
            <a:spLocks noGrp="1"/>
          </p:cNvSpPr>
          <p:nvPr/>
        </p:nvSpPr>
        <p:spPr>
          <a:xfrm>
            <a:off x="827584" y="161206"/>
            <a:ext cx="7772400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Краткая биография</a:t>
            </a:r>
            <a:endParaRPr lang="ru-RU" sz="3600" b="1"/>
          </a:p>
        </p:txBody>
      </p:sp>
      <p:sp>
        <p:nvSpPr>
          <p:cNvPr id="12" name="Подзаголовок 2"/>
          <p:cNvSpPr>
            <a:spLocks noGrp="1"/>
          </p:cNvSpPr>
          <p:nvPr/>
        </p:nvSpPr>
        <p:spPr>
          <a:xfrm>
            <a:off x="467544" y="836712"/>
            <a:ext cx="8352928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Bef>
                <a:spcPct val="0"/>
              </a:spcBef>
            </a:pPr>
            <a:r>
              <a:rPr lang="ru-RU" sz="1600" b="1">
                <a:solidFill>
                  <a:schemeClr val="tx1"/>
                </a:solidFill>
              </a:rPr>
              <a:t>Первая супруга — Мария Давыдова (1868–1966), </a:t>
            </a:r>
            <a:r>
              <a:rPr lang="ru-RU" sz="1600" b="1" smtClean="0">
                <a:solidFill>
                  <a:schemeClr val="tx1"/>
                </a:solidFill>
              </a:rPr>
              <a:t>приемная </a:t>
            </a:r>
            <a:r>
              <a:rPr lang="ru-RU" sz="1600" b="1">
                <a:solidFill>
                  <a:schemeClr val="tx1"/>
                </a:solidFill>
              </a:rPr>
              <a:t>дочь издателя журнала «Мир Божий». Брак распался в 1907 году. В этом браке родилась дочь Лидия, скончавшаяся молодой.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>
                <a:solidFill>
                  <a:schemeClr val="tx1"/>
                </a:solidFill>
              </a:rPr>
              <a:t>Вторая супруга — Елизавета Гейнрих (1882–1942), бывшая сестра милосердия. В этом браке родились две дочери: Ксения и Зинаида. Младшая дочь умерла в раннем детстве, а Ксения стала актрисой и автором мемуаров «Мой отец». Елизавета оставалась верной спутницей писателя до конца жизни, сопровождая его в эмиграции и возвращении на родину</a:t>
            </a:r>
            <a:r>
              <a:rPr lang="ru-RU" sz="1600" b="1" smtClean="0">
                <a:solidFill>
                  <a:schemeClr val="tx1"/>
                </a:solidFill>
              </a:rPr>
              <a:t>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После тяжелой болезни Куприн умирает 25 августа 1938 года. Писателя похоронили на Волковском кладбище в Ленинграде, рядом с могилой Ивана Тургенева.</a:t>
            </a:r>
            <a:endParaRPr lang="ru-RU" sz="1600" b="1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425" y="3544572"/>
            <a:ext cx="4065551" cy="315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5445224"/>
            <a:ext cx="4572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i="1"/>
              <a:t>Куприн, призванный в чине поручика на Первую мировую войну, с Елизаветой Морицевной Куприной (в форме сестры милосердия</a:t>
            </a:r>
            <a:r>
              <a:rPr lang="ru-RU" sz="1600" b="1" i="1" smtClean="0"/>
              <a:t>), ноябрь 1914 г.</a:t>
            </a:r>
            <a:endParaRPr lang="ru-RU" sz="1600" b="1" i="1"/>
          </a:p>
        </p:txBody>
      </p:sp>
    </p:spTree>
    <p:extLst>
      <p:ext uri="{BB962C8B-B14F-4D97-AF65-F5344CB8AC3E}">
        <p14:creationId xmlns:p14="http://schemas.microsoft.com/office/powerpoint/2010/main" val="36850074"/>
      </p:ext>
    </p:extLst>
  </p:cSld>
  <p:clrMapOvr>
    <a:masterClrMapping/>
  </p:clrMapOvr>
  <p:transition spd="slow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1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smtClean="0"/>
              <a:t>Куприн, А.И. </a:t>
            </a:r>
            <a:r>
              <a:rPr lang="ru-RU" sz="1600" b="1"/>
              <a:t>Штабс-капитан </a:t>
            </a:r>
            <a:r>
              <a:rPr lang="ru-RU" sz="1600" b="1" smtClean="0"/>
              <a:t>Рыбников. Гранатовый браслет </a:t>
            </a:r>
            <a:r>
              <a:rPr lang="ru-RU" sz="1600" b="1"/>
              <a:t>/ </a:t>
            </a:r>
            <a:r>
              <a:rPr lang="ru-RU" sz="1600" b="1" smtClean="0"/>
              <a:t>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1991. – 92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 smtClean="0"/>
              <a:t>В этой книге помещены два рассказа Куприна: «Штабс-капитан Рыбников» – о позорном конце русско-японской войны, о японском шпионе, долго и безнаказанно орудующем в русской столице под носом у беспечных властей, и «Гранатовый браслет» – о чистой, удивительно возвышенной и трагичной любви.</a:t>
            </a:r>
            <a:endParaRPr lang="ru-RU" sz="16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938599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Рассказы </a:t>
            </a:r>
            <a:r>
              <a:rPr lang="ru-RU" sz="1600" b="1"/>
              <a:t>/ </a:t>
            </a:r>
            <a:r>
              <a:rPr lang="ru-RU" sz="1600" b="1" smtClean="0"/>
              <a:t>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Детская литература , 1987. – 191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сборник замечательного русского писателя А.И</a:t>
            </a:r>
            <a:r>
              <a:rPr lang="ru-RU" sz="1600" b="1" smtClean="0"/>
              <a:t>. Куприна </a:t>
            </a:r>
            <a:r>
              <a:rPr lang="ru-RU" sz="1600" b="1"/>
              <a:t>(1870-1938) вошли </a:t>
            </a:r>
            <a:r>
              <a:rPr lang="ru-RU" sz="1600" b="1" smtClean="0"/>
              <a:t>рассказы: «Изумруд», «Штабс-капитан Рыбников», «Гамбринус», «Листригоны», «Гранатовый браслет».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1308" r="13784" b="3908"/>
          <a:stretch>
            <a:fillRect/>
          </a:stretch>
        </p:blipFill>
        <p:spPr bwMode="auto">
          <a:xfrm>
            <a:off x="35496" y="705130"/>
            <a:ext cx="2088232" cy="28678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3789040"/>
            <a:ext cx="2088232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98497"/>
      </p:ext>
    </p:extLst>
  </p:cSld>
  <p:clrMapOvr>
    <a:masterClrMapping/>
  </p:clrMapOvr>
  <p:transition spd="slow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6840760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Собрание </a:t>
            </a:r>
            <a:r>
              <a:rPr lang="ru-RU" sz="1600" b="1"/>
              <a:t>сочинений в 6 </a:t>
            </a:r>
            <a:r>
              <a:rPr lang="ru-RU" sz="1600" b="1" smtClean="0"/>
              <a:t>томах. Том </a:t>
            </a:r>
            <a:r>
              <a:rPr lang="ru-RU" sz="1600" b="1"/>
              <a:t>1 . </a:t>
            </a:r>
            <a:r>
              <a:rPr lang="ru-RU" sz="1600" b="1" smtClean="0"/>
              <a:t>Произведения 1889-1900 </a:t>
            </a:r>
            <a:r>
              <a:rPr lang="ru-RU" sz="1600" b="1"/>
              <a:t>/ </a:t>
            </a:r>
            <a:r>
              <a:rPr lang="ru-RU" sz="1600" b="1" smtClean="0"/>
              <a:t>А.И. Куприн. </a:t>
            </a:r>
            <a:r>
              <a:rPr lang="ru-RU" sz="1600" b="1"/>
              <a:t>– М. : Художественная литература , 1991. – 524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 В первый том сочинений вошли </a:t>
            </a:r>
            <a:r>
              <a:rPr lang="ru-RU" sz="1600" b="1"/>
              <a:t>повести и рассказы 1889–1900 годов, в том числе «Последний дебют», «Впотьмах», «Психея», «Лунной ночью», «Дознание», «Славянская душа», «Аль-Исса», «Куст сирени» и </a:t>
            </a:r>
            <a:r>
              <a:rPr lang="ru-RU" sz="1600" b="1" smtClean="0"/>
              <a:t>другие.</a:t>
            </a:r>
            <a:endParaRPr lang="ru-RU" sz="16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47424"/>
            <a:ext cx="6840760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А.И</a:t>
            </a:r>
            <a:r>
              <a:rPr lang="ru-RU" sz="1600" b="1" smtClean="0"/>
              <a:t>. </a:t>
            </a:r>
            <a:r>
              <a:rPr lang="ru-RU" sz="1600" b="1"/>
              <a:t>Собрание сочинений в 5 томах. Т. 2. Повести и рассказы (1901-1905) / А. И. </a:t>
            </a:r>
            <a:r>
              <a:rPr lang="ru-RU" sz="1600" b="1" smtClean="0"/>
              <a:t>Куприн. </a:t>
            </a:r>
            <a:r>
              <a:rPr lang="ru-RU" sz="1600" b="1"/>
              <a:t>– </a:t>
            </a:r>
            <a:r>
              <a:rPr lang="ru-RU" sz="1600" b="1" smtClean="0"/>
              <a:t>Москва: </a:t>
            </a:r>
            <a:r>
              <a:rPr lang="ru-RU" sz="1600" b="1"/>
              <a:t>Правда, 1982. – 448 с</a:t>
            </a:r>
            <a:r>
              <a:rPr lang="ru-RU" sz="1600" b="1" smtClean="0"/>
              <a:t>. </a:t>
            </a:r>
            <a:r>
              <a:rPr lang="ru-RU" sz="1600" b="1"/>
              <a:t>– (Библиотека "Огонек" ; Отечественная классика</a:t>
            </a:r>
            <a:r>
              <a:rPr lang="ru-RU" sz="1600" b="1" smtClean="0"/>
              <a:t>).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Во второй том вошли повести и рассказы и1901-1905 гг.: «По заказу», «Поход», «На покое», «Болото», «Конокрады», «Белый пудель», «Мирное житие», «Корь», «Жидовка», «Хорошее общество», «Жрец», «Поединок».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sp>
        <p:nvSpPr>
          <p:cNvPr id="3" name="AutoShape 2" descr="А. И. Куприн. Собрание сочинений в 6 томах. Том 1. Произведения. 1889-1900  #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6473" r="12590"/>
          <a:stretch>
            <a:fillRect/>
          </a:stretch>
        </p:blipFill>
        <p:spPr bwMode="auto">
          <a:xfrm>
            <a:off x="107503" y="701400"/>
            <a:ext cx="2016225" cy="2799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13326" r="21405" b="13358"/>
          <a:stretch>
            <a:fillRect/>
          </a:stretch>
        </p:blipFill>
        <p:spPr bwMode="auto">
          <a:xfrm>
            <a:off x="107504" y="3860034"/>
            <a:ext cx="2016224" cy="28093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44753"/>
      </p:ext>
    </p:extLst>
  </p:cSld>
  <p:clrMapOvr>
    <a:masterClrMapping/>
  </p:clrMapOvr>
  <p:transition spd="slow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2119841" y="1063259"/>
            <a:ext cx="684076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Рассказы </a:t>
            </a:r>
            <a:r>
              <a:rPr lang="ru-RU" sz="1600" b="1"/>
              <a:t>/ </a:t>
            </a:r>
            <a:r>
              <a:rPr lang="ru-RU" sz="1600" b="1" smtClean="0"/>
              <a:t>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Просвещение , 1989. – 318 с. </a:t>
            </a:r>
            <a:r>
              <a:rPr lang="ru-RU" sz="1600" b="1" smtClean="0"/>
              <a:t>– </a:t>
            </a:r>
            <a:r>
              <a:rPr lang="ru-RU" sz="1600" b="1"/>
              <a:t>(Школьная библиотека 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 В книге объединены многие рассказы писателя: «Дознание», «Куст сирени», «Allez!», «Чудесный доктор», «Тапер», «В цирке», «Белый пудель», «Слон», «Изумруд», «Леночка», «Путешественники», «Черная молния», «Святая ложь», «Анафема», «Скворцы», «Храбрые беглецы», «Сашка </a:t>
            </a:r>
            <a:r>
              <a:rPr lang="ru-RU" sz="1600" b="1"/>
              <a:t>и </a:t>
            </a:r>
            <a:r>
              <a:rPr lang="ru-RU" sz="1600" b="1" smtClean="0"/>
              <a:t>Яшка», «Царский писарь» и </a:t>
            </a:r>
            <a:r>
              <a:rPr lang="ru-RU" sz="1600" b="1"/>
              <a:t>другие.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4242" y="4149080"/>
            <a:ext cx="684076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 И. Поединок: </a:t>
            </a:r>
            <a:r>
              <a:rPr lang="ru-RU" sz="1600" b="1"/>
              <a:t>рассказы / </a:t>
            </a:r>
            <a:r>
              <a:rPr lang="ru-RU" sz="1600" b="1" smtClean="0"/>
              <a:t>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1980. – 363 с. – (Классики и </a:t>
            </a:r>
            <a:r>
              <a:rPr lang="ru-RU" sz="1600" b="1" smtClean="0"/>
              <a:t>современники; </a:t>
            </a:r>
            <a:r>
              <a:rPr lang="ru-RU" sz="1600" b="1"/>
              <a:t>Русская классическая </a:t>
            </a:r>
            <a:r>
              <a:rPr lang="ru-RU" sz="1600" b="1" smtClean="0"/>
              <a:t>литература).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/>
              <a:t>В книгу вошли: повесть </a:t>
            </a:r>
            <a:r>
              <a:rPr lang="ru-RU" sz="1600" b="1" smtClean="0"/>
              <a:t>«Поединок» </a:t>
            </a:r>
            <a:r>
              <a:rPr lang="ru-RU" sz="1600" b="1"/>
              <a:t>(1905), одно из наиболее Значительных произведений А.И</a:t>
            </a:r>
            <a:r>
              <a:rPr lang="ru-RU" sz="1600" b="1" smtClean="0"/>
              <a:t>. Куприна</a:t>
            </a:r>
            <a:r>
              <a:rPr lang="ru-RU" sz="1600" b="1"/>
              <a:t>, содержащее суровую критику русского военного быта, и лучшие рассказы писателя за период с 1894 по 1911 г. </a:t>
            </a:r>
            <a:r>
              <a:rPr lang="ru-RU" sz="1600" b="1" smtClean="0"/>
              <a:t>(«Allez!», «Тапер», «Река жизни» и </a:t>
            </a:r>
            <a:r>
              <a:rPr lang="ru-RU" sz="1600" b="1"/>
              <a:t>др.).</a:t>
            </a:r>
            <a:endParaRPr lang="ru-RU" sz="1600" b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11570" r="9642" b="6475"/>
          <a:stretch>
            <a:fillRect/>
          </a:stretch>
        </p:blipFill>
        <p:spPr bwMode="auto">
          <a:xfrm>
            <a:off x="193181" y="790375"/>
            <a:ext cx="1930547" cy="28546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3789040"/>
            <a:ext cx="1944730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81958"/>
      </p:ext>
    </p:extLst>
  </p:cSld>
  <p:clrMapOvr>
    <a:masterClrMapping/>
  </p:clrMapOvr>
  <p:transition spd="slow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0004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Повести </a:t>
            </a:r>
            <a:r>
              <a:rPr lang="ru-RU" sz="1600" b="1"/>
              <a:t>и </a:t>
            </a:r>
            <a:r>
              <a:rPr lang="ru-RU" sz="1600" b="1" smtClean="0"/>
              <a:t>рассказы / 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Московский </a:t>
            </a:r>
            <a:r>
              <a:rPr lang="ru-RU" sz="1600" b="1" smtClean="0"/>
              <a:t>рабочий, </a:t>
            </a:r>
            <a:r>
              <a:rPr lang="ru-RU" sz="1600" b="1"/>
              <a:t>1987. – 544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/>
          </a:p>
          <a:p>
            <a:pPr algn="ctr"/>
            <a:r>
              <a:rPr lang="ru-RU" sz="1600" b="1" smtClean="0"/>
              <a:t>В </a:t>
            </a:r>
            <a:r>
              <a:rPr lang="ru-RU" sz="1600" b="1"/>
              <a:t>книгу вошли избранные повести и рассказы </a:t>
            </a:r>
            <a:r>
              <a:rPr lang="ru-RU" sz="1600" b="1" smtClean="0"/>
              <a:t>А.И</a:t>
            </a:r>
            <a:r>
              <a:rPr lang="ru-RU" sz="1600" b="1"/>
              <a:t>. Куприна (1870-1938), написанные им за период с </a:t>
            </a:r>
            <a:r>
              <a:rPr lang="ru-RU" sz="1600" b="1" smtClean="0"/>
              <a:t>1894 </a:t>
            </a:r>
            <a:r>
              <a:rPr lang="ru-RU" sz="1600" b="1"/>
              <a:t>по 1914 г. </a:t>
            </a:r>
            <a:r>
              <a:rPr lang="ru-RU" sz="1600" b="1" smtClean="0"/>
              <a:t>(«Олеся» </a:t>
            </a:r>
            <a:r>
              <a:rPr lang="ru-RU" sz="1600" b="1"/>
              <a:t>, </a:t>
            </a:r>
            <a:r>
              <a:rPr lang="ru-RU" sz="1600" b="1" smtClean="0"/>
              <a:t>«Поединок», «Штабс-капитан Рыбников», «Гамбринус», «Изумруд», «Гранатовый браслет» </a:t>
            </a:r>
            <a:r>
              <a:rPr lang="ru-RU" sz="1600" b="1"/>
              <a:t>и др. 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05064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Изумруд / 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Детская </a:t>
            </a:r>
            <a:r>
              <a:rPr lang="ru-RU" sz="1600" b="1" smtClean="0"/>
              <a:t>литература, </a:t>
            </a:r>
            <a:r>
              <a:rPr lang="ru-RU" sz="1600" b="1"/>
              <a:t>1988. – 157 с</a:t>
            </a:r>
            <a:r>
              <a:rPr lang="ru-RU" sz="1600" b="1" smtClean="0"/>
              <a:t>. </a:t>
            </a:r>
            <a:r>
              <a:rPr lang="ru-RU" sz="1600" b="1"/>
              <a:t>– (Школьная библиотека</a:t>
            </a:r>
            <a:r>
              <a:rPr lang="ru-RU" sz="1600" b="1" smtClean="0"/>
              <a:t>).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сборник вошли следующие произведения</a:t>
            </a:r>
            <a:r>
              <a:rPr lang="ru-RU" sz="1600" b="1" smtClean="0"/>
              <a:t>: «</a:t>
            </a:r>
            <a:r>
              <a:rPr lang="ru-RU" sz="1600" b="1"/>
              <a:t>Олеся» (повесть</a:t>
            </a:r>
            <a:r>
              <a:rPr lang="ru-RU" sz="1600" b="1" smtClean="0"/>
              <a:t>); «</a:t>
            </a:r>
            <a:r>
              <a:rPr lang="ru-RU" sz="1600" b="1"/>
              <a:t>Изумруд» (рассказ</a:t>
            </a:r>
            <a:r>
              <a:rPr lang="ru-RU" sz="1600" b="1" smtClean="0"/>
              <a:t>); «</a:t>
            </a:r>
            <a:r>
              <a:rPr lang="ru-RU" sz="1600" b="1"/>
              <a:t>Гранатовый браслет» (повесть</a:t>
            </a:r>
            <a:r>
              <a:rPr lang="ru-RU" sz="1600" b="1" smtClean="0"/>
              <a:t>).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3358" r="4762" b="1922"/>
          <a:stretch>
            <a:fillRect/>
          </a:stretch>
        </p:blipFill>
        <p:spPr bwMode="auto">
          <a:xfrm>
            <a:off x="237732" y="3827320"/>
            <a:ext cx="1885996" cy="2914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078" r="11119" b="5522"/>
          <a:stretch>
            <a:fillRect/>
          </a:stretch>
        </p:blipFill>
        <p:spPr bwMode="auto">
          <a:xfrm>
            <a:off x="179512" y="764704"/>
            <a:ext cx="1934390" cy="2914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58684"/>
      </p:ext>
    </p:extLst>
  </p:cSld>
  <p:clrMapOvr>
    <a:masterClrMapping/>
  </p:clrMapOvr>
  <p:transition spd="slow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6840760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Повести </a:t>
            </a:r>
            <a:r>
              <a:rPr lang="ru-RU" sz="1600" b="1"/>
              <a:t>и </a:t>
            </a:r>
            <a:r>
              <a:rPr lang="ru-RU" sz="1600" b="1" smtClean="0"/>
              <a:t>рассказы / А.И. Куприн. </a:t>
            </a:r>
            <a:r>
              <a:rPr lang="ru-RU" sz="1600" b="1"/>
              <a:t>– М</a:t>
            </a:r>
            <a:r>
              <a:rPr lang="ru-RU" sz="1600" b="1" smtClean="0"/>
              <a:t>.: Правда, </a:t>
            </a:r>
            <a:r>
              <a:rPr lang="ru-RU" sz="1600" b="1"/>
              <a:t>1989. – 480 с</a:t>
            </a:r>
            <a:r>
              <a:rPr lang="ru-RU" sz="1600" b="1" smtClean="0"/>
              <a:t>. – </a:t>
            </a:r>
            <a:r>
              <a:rPr lang="ru-RU" sz="1600" b="1"/>
              <a:t>(Отечественная </a:t>
            </a:r>
            <a:r>
              <a:rPr lang="ru-RU" sz="1600" b="1" smtClean="0"/>
              <a:t>проза).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</a:t>
            </a:r>
            <a:r>
              <a:rPr lang="ru-RU" sz="1600" b="1" smtClean="0"/>
              <a:t>.</a:t>
            </a:r>
          </a:p>
          <a:p>
            <a:pPr algn="ctr"/>
            <a:r>
              <a:rPr lang="ru-RU" sz="1600" b="1" smtClean="0"/>
              <a:t> </a:t>
            </a:r>
            <a:endParaRPr lang="ru-RU" sz="1600" b="1"/>
          </a:p>
          <a:p>
            <a:pPr algn="ctr"/>
            <a:r>
              <a:rPr lang="ru-RU" sz="1600" b="1"/>
              <a:t>Сборник произведений выдающегося </a:t>
            </a:r>
            <a:r>
              <a:rPr lang="ru-RU" sz="1600" b="1" smtClean="0"/>
              <a:t>писателя </a:t>
            </a:r>
            <a:r>
              <a:rPr lang="ru-RU" sz="1600" b="1"/>
              <a:t>А.И. Куприна составили повести и рассказы, созданные в 1893-1917 гг. </a:t>
            </a:r>
            <a:r>
              <a:rPr lang="ru-RU" sz="1600" b="1" smtClean="0"/>
              <a:t>(«Прапорщик армейский», «Олеся», «Гамбринус», «Лунной ночью», «Река жизни», «Как я был актером», «Брегет» </a:t>
            </a:r>
            <a:r>
              <a:rPr lang="ru-RU" sz="1600" b="1"/>
              <a:t>и др.).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87191"/>
            <a:ext cx="6840760" cy="2520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Избранные сочинения </a:t>
            </a:r>
            <a:r>
              <a:rPr lang="ru-RU" sz="1600" b="1"/>
              <a:t>/ </a:t>
            </a:r>
            <a:r>
              <a:rPr lang="ru-RU" sz="1600" b="1" smtClean="0"/>
              <a:t>А.И. Куприн.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1985. – 655 с. </a:t>
            </a:r>
            <a:r>
              <a:rPr lang="ru-RU" sz="1600" b="1" smtClean="0"/>
              <a:t>– (</a:t>
            </a:r>
            <a:r>
              <a:rPr lang="ru-RU" sz="1600" b="1"/>
              <a:t>Библиотека </a:t>
            </a:r>
            <a:r>
              <a:rPr lang="ru-RU" sz="1600" b="1" smtClean="0"/>
              <a:t>классики; </a:t>
            </a:r>
            <a:r>
              <a:rPr lang="ru-RU" sz="1600" b="1"/>
              <a:t>Русская </a:t>
            </a:r>
            <a:r>
              <a:rPr lang="ru-RU" sz="1600" b="1" smtClean="0"/>
              <a:t>литература).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непосредственный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В книгу вошли избранные повести и рассказы писателя, созданные на протяжении всей его творческой жизни: «Дознание», «Олеся», «Белый	пудель», «Поединок», «Гранатовый браслет», и другие. Издание проиллюстрировано. 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3219" r="10037" b="3771"/>
          <a:stretch>
            <a:fillRect/>
          </a:stretch>
        </p:blipFill>
        <p:spPr bwMode="auto">
          <a:xfrm>
            <a:off x="182959" y="692696"/>
            <a:ext cx="1940769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8" y="3861048"/>
            <a:ext cx="1905000" cy="2886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27695"/>
      </p:ext>
    </p:extLst>
  </p:cSld>
  <p:clrMapOvr>
    <a:masterClrMapping/>
  </p:clrMapOvr>
  <p:transition spd="slow">
    <p:pull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Начало </a:t>
            </a:r>
            <a:r>
              <a:rPr lang="ru-RU" sz="1600" b="1" smtClean="0"/>
              <a:t>века: </a:t>
            </a:r>
            <a:r>
              <a:rPr lang="ru-RU" sz="1600" b="1"/>
              <a:t>Москва начала ХХ столетия в произведениях русских писателей / </a:t>
            </a:r>
            <a:r>
              <a:rPr lang="ru-RU" sz="1600" b="1" smtClean="0"/>
              <a:t>Л.Н. Андреев, П.Д. Боборыкин, А.И. Куприн [</a:t>
            </a:r>
            <a:r>
              <a:rPr lang="ru-RU" sz="1600" b="1"/>
              <a:t>и др</a:t>
            </a:r>
            <a:r>
              <a:rPr lang="ru-RU" sz="1600" b="1" smtClean="0"/>
              <a:t>.].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Московский рабочий, 1988. – 511 с. </a:t>
            </a:r>
            <a:r>
              <a:rPr lang="ru-RU" sz="1600" b="1" smtClean="0"/>
              <a:t>– </a:t>
            </a:r>
            <a:r>
              <a:rPr lang="ru-RU" sz="1600" b="1"/>
              <a:t>(Литературная летопись Москвы).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</a:t>
            </a:r>
            <a:r>
              <a:rPr lang="ru-RU" sz="1600" b="1" smtClean="0"/>
              <a:t>.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Красочные картины московской жизни рубежа XIX-XX веков воссоздаются в произведениях Л</a:t>
            </a:r>
            <a:r>
              <a:rPr lang="ru-RU" sz="1600" b="1" smtClean="0"/>
              <a:t>. Андреева</a:t>
            </a:r>
            <a:r>
              <a:rPr lang="ru-RU" sz="1600" b="1"/>
              <a:t>, П</a:t>
            </a:r>
            <a:r>
              <a:rPr lang="ru-RU" sz="1600" b="1" smtClean="0"/>
              <a:t>. Боборыкина</a:t>
            </a:r>
            <a:r>
              <a:rPr lang="ru-RU" sz="1600" b="1"/>
              <a:t>, А</a:t>
            </a:r>
            <a:r>
              <a:rPr lang="ru-RU" sz="1600" b="1" smtClean="0"/>
              <a:t>. Куприна</a:t>
            </a:r>
            <a:r>
              <a:rPr lang="ru-RU" sz="1600" b="1"/>
              <a:t>, А</a:t>
            </a:r>
            <a:r>
              <a:rPr lang="ru-RU" sz="1600" b="1" smtClean="0"/>
              <a:t>. Белого</a:t>
            </a:r>
            <a:r>
              <a:rPr lang="ru-RU" sz="1600" b="1"/>
              <a:t>, </a:t>
            </a:r>
            <a:r>
              <a:rPr lang="ru-RU" sz="1600" b="1" smtClean="0"/>
              <a:t>        И. Шмелева</a:t>
            </a:r>
            <a:r>
              <a:rPr lang="ru-RU" sz="1600" b="1"/>
              <a:t>, И</a:t>
            </a:r>
            <a:r>
              <a:rPr lang="ru-RU" sz="1600" b="1" smtClean="0"/>
              <a:t>. Бунина</a:t>
            </a:r>
            <a:r>
              <a:rPr lang="ru-RU" sz="1600" b="1"/>
              <a:t>, А</a:t>
            </a:r>
            <a:r>
              <a:rPr lang="ru-RU" sz="1600" b="1" smtClean="0"/>
              <a:t>. Ремизова </a:t>
            </a:r>
            <a:r>
              <a:rPr lang="ru-RU" sz="1600" b="1"/>
              <a:t>и других.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Куприн, </a:t>
            </a:r>
            <a:r>
              <a:rPr lang="ru-RU" sz="1600" b="1" smtClean="0"/>
              <a:t>А.И. Избранное. Приложение К.А. Куприна из книги «Куприн – мой отец» / А.И. Куприн. </a:t>
            </a:r>
            <a:r>
              <a:rPr lang="ru-RU" sz="1600" b="1"/>
              <a:t>– М</a:t>
            </a:r>
            <a:r>
              <a:rPr lang="ru-RU" sz="1600" b="1" smtClean="0"/>
              <a:t>.: Правда, </a:t>
            </a:r>
            <a:r>
              <a:rPr lang="ru-RU" sz="1600" b="1"/>
              <a:t>1988. – 444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В книгу известного русского советского писателя А.И</a:t>
            </a:r>
            <a:r>
              <a:rPr lang="ru-RU" sz="1600" b="1" smtClean="0"/>
              <a:t>. Куприна </a:t>
            </a:r>
            <a:r>
              <a:rPr lang="ru-RU" sz="1600" b="1"/>
              <a:t>вошли повесть </a:t>
            </a:r>
            <a:r>
              <a:rPr lang="ru-RU" sz="1600" b="1" smtClean="0"/>
              <a:t>«Поединок» и </a:t>
            </a:r>
            <a:r>
              <a:rPr lang="ru-RU" sz="1600" b="1"/>
              <a:t>ряд рассказов </a:t>
            </a:r>
            <a:r>
              <a:rPr lang="ru-RU" sz="1600" b="1" smtClean="0"/>
              <a:t>(«Дознание», «Гусеница» </a:t>
            </a:r>
            <a:r>
              <a:rPr lang="ru-RU" sz="1600" b="1"/>
              <a:t>и др.). Раздел </a:t>
            </a:r>
            <a:r>
              <a:rPr lang="ru-RU" sz="1600" b="1" smtClean="0"/>
              <a:t>«Приложение» </a:t>
            </a:r>
            <a:r>
              <a:rPr lang="ru-RU" sz="1600" b="1"/>
              <a:t>представлен главами из книги К.А</a:t>
            </a:r>
            <a:r>
              <a:rPr lang="ru-RU" sz="1600" b="1" smtClean="0"/>
              <a:t>. Куприной «Куприн – </a:t>
            </a:r>
            <a:r>
              <a:rPr lang="ru-RU" sz="1600" b="1"/>
              <a:t>мой </a:t>
            </a:r>
            <a:r>
              <a:rPr lang="ru-RU" sz="1600" b="1" smtClean="0"/>
              <a:t>отец».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3629" r="8128" b="4945"/>
          <a:stretch>
            <a:fillRect/>
          </a:stretch>
        </p:blipFill>
        <p:spPr bwMode="auto">
          <a:xfrm>
            <a:off x="251520" y="836712"/>
            <a:ext cx="1872208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789040"/>
            <a:ext cx="1905000" cy="2922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13686"/>
      </p:ext>
    </p:extLst>
  </p:cSld>
  <p:clrMapOvr>
    <a:masterClrMapping/>
  </p:clrMapOvr>
  <p:transition spd="slow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95</Paragraphs>
  <Slides>18</Slides>
  <Notes>0</Notes>
  <TotalTime>1130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1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Гончарук Татьяна Валерьевна</dc:creator>
  <cp:lastModifiedBy>Ахтырская Валентина Александровна</cp:lastModifiedBy>
  <cp:revision>118</cp:revision>
  <dcterms:created xsi:type="dcterms:W3CDTF">2025-01-29T11:27:17Z</dcterms:created>
  <dcterms:modified xsi:type="dcterms:W3CDTF">2025-12-26T10:23:04Z</dcterms:modified>
</cp:coreProperties>
</file>